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12192000" cy="6858000"/>
  <p:embeddedFontLs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5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75126" y="279857"/>
            <a:ext cx="482092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9681" y="3208401"/>
            <a:ext cx="5755005" cy="209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tionline.com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9942" y="800760"/>
            <a:ext cx="7319009" cy="2986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5930" marR="447675" indent="635" algn="ctr">
              <a:lnSpc>
                <a:spcPct val="119800"/>
              </a:lnSpc>
              <a:spcBef>
                <a:spcPts val="105"/>
              </a:spcBef>
            </a:pPr>
            <a:r>
              <a:rPr sz="2800" spc="-45" dirty="0">
                <a:solidFill>
                  <a:srgbClr val="001F5F"/>
                </a:solidFill>
              </a:rPr>
              <a:t>Городской </a:t>
            </a:r>
            <a:r>
              <a:rPr sz="2800" spc="-25" dirty="0">
                <a:solidFill>
                  <a:srgbClr val="001F5F"/>
                </a:solidFill>
              </a:rPr>
              <a:t>экспертно-консультативный  </a:t>
            </a:r>
            <a:r>
              <a:rPr sz="2800" spc="-20" dirty="0">
                <a:solidFill>
                  <a:srgbClr val="001F5F"/>
                </a:solidFill>
              </a:rPr>
              <a:t>совет </a:t>
            </a:r>
            <a:r>
              <a:rPr sz="2800" spc="-15" dirty="0">
                <a:solidFill>
                  <a:srgbClr val="001F5F"/>
                </a:solidFill>
              </a:rPr>
              <a:t>родительской </a:t>
            </a:r>
            <a:r>
              <a:rPr sz="2800" spc="-5" dirty="0">
                <a:solidFill>
                  <a:srgbClr val="001F5F"/>
                </a:solidFill>
              </a:rPr>
              <a:t>общественности  при Департаменте </a:t>
            </a:r>
            <a:r>
              <a:rPr sz="2800" spc="-10" dirty="0">
                <a:solidFill>
                  <a:srgbClr val="001F5F"/>
                </a:solidFill>
              </a:rPr>
              <a:t>образования </a:t>
            </a:r>
            <a:r>
              <a:rPr sz="2800" spc="-5" dirty="0">
                <a:solidFill>
                  <a:srgbClr val="001F5F"/>
                </a:solidFill>
              </a:rPr>
              <a:t>и </a:t>
            </a:r>
            <a:r>
              <a:rPr sz="2800" spc="-35" dirty="0">
                <a:solidFill>
                  <a:srgbClr val="001F5F"/>
                </a:solidFill>
              </a:rPr>
              <a:t>науки  </a:t>
            </a:r>
            <a:r>
              <a:rPr sz="2800" spc="-30" dirty="0">
                <a:solidFill>
                  <a:srgbClr val="001F5F"/>
                </a:solidFill>
              </a:rPr>
              <a:t>города</a:t>
            </a:r>
            <a:r>
              <a:rPr sz="2800" dirty="0">
                <a:solidFill>
                  <a:srgbClr val="001F5F"/>
                </a:solidFill>
              </a:rPr>
              <a:t> </a:t>
            </a:r>
            <a:r>
              <a:rPr sz="2800" spc="-10" dirty="0">
                <a:solidFill>
                  <a:srgbClr val="001F5F"/>
                </a:solidFill>
              </a:rPr>
              <a:t>Москвы</a:t>
            </a:r>
            <a:endParaRPr sz="2800"/>
          </a:p>
          <a:p>
            <a:pPr marL="12700" marR="5080" algn="ctr">
              <a:lnSpc>
                <a:spcPct val="125000"/>
              </a:lnSpc>
              <a:spcBef>
                <a:spcPts val="5"/>
              </a:spcBef>
            </a:pPr>
            <a:r>
              <a:rPr sz="2400" spc="-25" dirty="0">
                <a:solidFill>
                  <a:srgbClr val="001F5F"/>
                </a:solidFill>
              </a:rPr>
              <a:t>Комиссия </a:t>
            </a:r>
            <a:r>
              <a:rPr sz="2400" spc="-5" dirty="0">
                <a:solidFill>
                  <a:srgbClr val="001F5F"/>
                </a:solidFill>
              </a:rPr>
              <a:t>по </a:t>
            </a:r>
            <a:r>
              <a:rPr sz="2400" spc="-15" dirty="0">
                <a:solidFill>
                  <a:srgbClr val="001F5F"/>
                </a:solidFill>
              </a:rPr>
              <a:t>профилактике негативных проявлений  </a:t>
            </a:r>
            <a:r>
              <a:rPr sz="2400" spc="-10" dirty="0">
                <a:solidFill>
                  <a:srgbClr val="001F5F"/>
                </a:solidFill>
              </a:rPr>
              <a:t>среди</a:t>
            </a:r>
            <a:r>
              <a:rPr sz="2400" spc="-5" dirty="0">
                <a:solidFill>
                  <a:srgbClr val="001F5F"/>
                </a:solidFill>
              </a:rPr>
              <a:t> </a:t>
            </a:r>
            <a:r>
              <a:rPr sz="2400" spc="-15" dirty="0">
                <a:solidFill>
                  <a:srgbClr val="001F5F"/>
                </a:solidFill>
              </a:rPr>
              <a:t>обучающихся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3400" y="4267200"/>
            <a:ext cx="1123188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«СОБЛЮДЕНИЕ </a:t>
            </a:r>
            <a:r>
              <a:rPr lang="ru-RU" sz="2800" b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lang="ru-RU" sz="2800" b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БЕЗОПАСНОСТИ </a:t>
            </a:r>
            <a:r>
              <a:rPr lang="ru-RU" sz="2800" b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lang="ru-RU" sz="2800" b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ОСТАВЛЕНИИ </a:t>
            </a:r>
            <a:r>
              <a:rPr lang="ru-RU" sz="2800" b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РЕБЁНКА </a:t>
            </a:r>
            <a:r>
              <a:rPr lang="ru-RU" sz="2800" b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ОДНОГО</a:t>
            </a:r>
            <a:r>
              <a:rPr lang="ru-RU" sz="2800" b="1" spc="6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2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ДОМА»</a:t>
            </a:r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156" y="1030604"/>
            <a:ext cx="7675245" cy="28225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8600" algn="just">
              <a:lnSpc>
                <a:spcPct val="90000"/>
              </a:lnSpc>
              <a:spcBef>
                <a:spcPts val="385"/>
              </a:spcBef>
              <a:buFont typeface="Wingdings"/>
              <a:buChar char=""/>
              <a:tabLst>
                <a:tab pos="241300" algn="l"/>
              </a:tabLst>
            </a:pPr>
            <a:r>
              <a:rPr sz="2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Киберхулиган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человек,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которой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запугивает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или 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унижает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другого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человека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помощью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мобильного 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телефона,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электронной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почты, текстовых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сообщений в  социальных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сетях, на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форумах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или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чатах.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Как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правило 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действует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анонимно. </a:t>
            </a:r>
            <a:r>
              <a:rPr sz="2400" spc="-35" dirty="0">
                <a:solidFill>
                  <a:srgbClr val="001F5F"/>
                </a:solidFill>
                <a:latin typeface="Times New Roman"/>
                <a:cs typeface="Times New Roman"/>
              </a:rPr>
              <a:t>Жертва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знает,</a:t>
            </a:r>
            <a:r>
              <a:rPr sz="2400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агрессора!</a:t>
            </a:r>
            <a:endParaRPr sz="2400">
              <a:latin typeface="Times New Roman"/>
              <a:cs typeface="Times New Roman"/>
            </a:endParaRPr>
          </a:p>
          <a:p>
            <a:pPr marL="241300" marR="6985" indent="-228600" algn="just">
              <a:lnSpc>
                <a:spcPts val="2590"/>
              </a:lnSpc>
              <a:spcBef>
                <a:spcPts val="1040"/>
              </a:spcBef>
              <a:buFont typeface="Wingdings"/>
              <a:buChar char=""/>
              <a:tabLst>
                <a:tab pos="241300" algn="l"/>
              </a:tabLst>
            </a:pPr>
            <a:r>
              <a:rPr sz="2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Троллинг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получение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удовольствие от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процесса 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провокации человека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через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сеть.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Задача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«тролля»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– 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получить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вашу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эмоциональную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реакцию.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156" y="3919220"/>
            <a:ext cx="7673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1300" algn="l"/>
                <a:tab pos="2477135" algn="l"/>
                <a:tab pos="2847340" algn="l"/>
                <a:tab pos="4697730" algn="l"/>
                <a:tab pos="6674484" algn="l"/>
              </a:tabLst>
            </a:pPr>
            <a:r>
              <a:rPr sz="2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Кибербуллинг	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-	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намеренные	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оскорбления,	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угрозы,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1756" y="4248404"/>
            <a:ext cx="744537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1410335" algn="l"/>
                <a:tab pos="3185795" algn="l"/>
                <a:tab pos="6074410" algn="l"/>
                <a:tab pos="7296784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</a:t>
            </a:r>
            <a:r>
              <a:rPr sz="2400" spc="-3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sz="2400" spc="-95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ча	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ообщ</a:t>
            </a:r>
            <a:r>
              <a:rPr sz="2400" spc="6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ст</a:t>
            </a:r>
            <a:r>
              <a:rPr sz="2400" spc="-9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у	</a:t>
            </a:r>
            <a:r>
              <a:rPr sz="2400" spc="-12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400" spc="-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мпр</a:t>
            </a:r>
            <a:r>
              <a:rPr sz="2400" spc="-4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ти</a:t>
            </a:r>
            <a:r>
              <a:rPr sz="2400" spc="-45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sz="2400" spc="20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ющи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х	данных	с 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помощью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современных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средств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коммуникации.</a:t>
            </a:r>
            <a:r>
              <a:rPr sz="2400" spc="-3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Times New Roman"/>
                <a:cs typeface="Times New Roman"/>
              </a:rPr>
              <a:t>Жертва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756" y="4907026"/>
            <a:ext cx="744347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2161540" algn="l"/>
                <a:tab pos="2515235" algn="l"/>
                <a:tab pos="3736340" algn="l"/>
                <a:tab pos="6382385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sz="2400" spc="5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сл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spc="15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ся	в	т</a:t>
            </a:r>
            <a:r>
              <a:rPr sz="2400" spc="-6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ч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ение	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sz="2400" spc="-7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sz="2400" spc="-3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лж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тельн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spc="-65" dirty="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о	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пери</a:t>
            </a:r>
            <a:r>
              <a:rPr sz="2400" spc="-7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да 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времени.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24227" y="5341620"/>
            <a:ext cx="1653539" cy="1363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1940" y="5341620"/>
            <a:ext cx="1709927" cy="1365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8455" y="161544"/>
            <a:ext cx="5135880" cy="1011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20490" y="279857"/>
            <a:ext cx="43307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Сетевое</a:t>
            </a:r>
            <a:r>
              <a:rPr spc="-40" dirty="0"/>
              <a:t> </a:t>
            </a:r>
            <a:r>
              <a:rPr spc="-30" dirty="0"/>
              <a:t>хулиганство</a:t>
            </a:r>
          </a:p>
        </p:txBody>
      </p:sp>
      <p:sp>
        <p:nvSpPr>
          <p:cNvPr id="11" name="object 11"/>
          <p:cNvSpPr/>
          <p:nvPr/>
        </p:nvSpPr>
        <p:spPr>
          <a:xfrm>
            <a:off x="8508492" y="1068324"/>
            <a:ext cx="3081528" cy="2311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63941" y="3748481"/>
            <a:ext cx="373062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72210" algn="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е!</a:t>
            </a:r>
            <a:endParaRPr sz="2400">
              <a:latin typeface="Times New Roman"/>
              <a:cs typeface="Times New Roman"/>
            </a:endParaRPr>
          </a:p>
          <a:p>
            <a:pPr marR="1129030" algn="r">
              <a:lnSpc>
                <a:spcPct val="100000"/>
              </a:lnSpc>
              <a:spcBef>
                <a:spcPts val="5"/>
              </a:spcBef>
            </a:pPr>
            <a:r>
              <a:rPr sz="2400" u="heavy" spc="-5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Мошенники</a:t>
            </a:r>
            <a:r>
              <a:rPr sz="2400" b="1" u="heavy" spc="-8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могут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u="heavy" spc="-5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просить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300355" indent="-287020">
              <a:lnSpc>
                <a:spcPct val="100000"/>
              </a:lnSpc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Реальный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номер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телефона</a:t>
            </a:r>
            <a:endParaRPr sz="2400">
              <a:latin typeface="Times New Roman"/>
              <a:cs typeface="Times New Roman"/>
            </a:endParaRPr>
          </a:p>
          <a:p>
            <a:pPr marL="300355" indent="-287020">
              <a:lnSpc>
                <a:spcPct val="100000"/>
              </a:lnSpc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Пароль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почты</a:t>
            </a:r>
            <a:endParaRPr sz="2400">
              <a:latin typeface="Times New Roman"/>
              <a:cs typeface="Times New Roman"/>
            </a:endParaRPr>
          </a:p>
          <a:p>
            <a:pPr marL="300355" indent="-287020">
              <a:lnSpc>
                <a:spcPct val="100000"/>
              </a:lnSpc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Домашний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001F5F"/>
                </a:solidFill>
                <a:latin typeface="Times New Roman"/>
                <a:cs typeface="Times New Roman"/>
              </a:rPr>
              <a:t>адрес</a:t>
            </a:r>
            <a:endParaRPr sz="2400">
              <a:latin typeface="Times New Roman"/>
              <a:cs typeface="Times New Roman"/>
            </a:endParaRPr>
          </a:p>
          <a:p>
            <a:pPr marL="300355" indent="-287020">
              <a:lnSpc>
                <a:spcPct val="100000"/>
              </a:lnSpc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2400" spc="-40" dirty="0">
                <a:solidFill>
                  <a:srgbClr val="001F5F"/>
                </a:solidFill>
                <a:latin typeface="Times New Roman"/>
                <a:cs typeface="Times New Roman"/>
              </a:rPr>
              <a:t>Пинкод</a:t>
            </a:r>
            <a:r>
              <a:rPr sz="2400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карты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156" y="928423"/>
            <a:ext cx="10090785" cy="555815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молчите, </a:t>
            </a:r>
            <a:r>
              <a:rPr sz="3200" spc="5" dirty="0">
                <a:solidFill>
                  <a:srgbClr val="001F5F"/>
                </a:solidFill>
                <a:latin typeface="Times New Roman"/>
                <a:cs typeface="Times New Roman"/>
              </a:rPr>
              <a:t>сообщи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об </a:t>
            </a:r>
            <a:r>
              <a:rPr sz="3200" spc="-25" dirty="0">
                <a:solidFill>
                  <a:srgbClr val="001F5F"/>
                </a:solidFill>
                <a:latin typeface="Times New Roman"/>
                <a:cs typeface="Times New Roman"/>
              </a:rPr>
              <a:t>этом</a:t>
            </a:r>
            <a:r>
              <a:rPr sz="3200" spc="-10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  <a:p>
            <a:pPr marL="248920" indent="-236220">
              <a:lnSpc>
                <a:spcPct val="100000"/>
              </a:lnSpc>
              <a:spcBef>
                <a:spcPts val="615"/>
              </a:spcBef>
              <a:buChar char="-"/>
              <a:tabLst>
                <a:tab pos="248920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родителям</a:t>
            </a: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Char char="-"/>
              <a:tabLst>
                <a:tab pos="241300" algn="l"/>
              </a:tabLst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учителю</a:t>
            </a: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Char char="-"/>
              <a:tabLst>
                <a:tab pos="241300" algn="l"/>
              </a:tabLst>
            </a:pP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полицию</a:t>
            </a:r>
            <a:endParaRPr sz="3200">
              <a:latin typeface="Times New Roman"/>
              <a:cs typeface="Times New Roman"/>
            </a:endParaRPr>
          </a:p>
          <a:p>
            <a:pPr marL="248920" indent="-236220">
              <a:lnSpc>
                <a:spcPct val="100000"/>
              </a:lnSpc>
              <a:spcBef>
                <a:spcPts val="610"/>
              </a:spcBef>
              <a:buChar char="-"/>
              <a:tabLst>
                <a:tab pos="248920" algn="l"/>
              </a:tabLst>
            </a:pP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32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номеру </a:t>
            </a:r>
            <a:r>
              <a:rPr sz="3200" spc="5" dirty="0">
                <a:solidFill>
                  <a:srgbClr val="001F5F"/>
                </a:solidFill>
                <a:latin typeface="Times New Roman"/>
                <a:cs typeface="Times New Roman"/>
              </a:rPr>
              <a:t>«телефона</a:t>
            </a:r>
            <a:r>
              <a:rPr sz="32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доверия»</a:t>
            </a: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3200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отвечай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провокации</a:t>
            </a:r>
            <a:r>
              <a:rPr sz="32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!!!!</a:t>
            </a: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5" dirty="0">
                <a:solidFill>
                  <a:srgbClr val="001F5F"/>
                </a:solidFill>
                <a:latin typeface="Times New Roman"/>
                <a:cs typeface="Times New Roman"/>
              </a:rPr>
              <a:t>Заблокируй </a:t>
            </a:r>
            <a:r>
              <a:rPr sz="32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киберхулигана,</a:t>
            </a:r>
            <a:r>
              <a:rPr sz="320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тролля!!!</a:t>
            </a: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Собери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доказательства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(скриншот</a:t>
            </a:r>
            <a:r>
              <a:rPr sz="3200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переписки)</a:t>
            </a:r>
            <a:endParaRPr sz="3200">
              <a:latin typeface="Times New Roman"/>
              <a:cs typeface="Times New Roman"/>
            </a:endParaRPr>
          </a:p>
          <a:p>
            <a:pPr marL="12700" marR="5080" indent="101600">
              <a:lnSpc>
                <a:spcPts val="3460"/>
              </a:lnSpc>
              <a:spcBef>
                <a:spcPts val="1045"/>
              </a:spcBef>
            </a:pP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(Они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помогут тебе </a:t>
            </a:r>
            <a:r>
              <a:rPr sz="3200" spc="-15" dirty="0">
                <a:solidFill>
                  <a:srgbClr val="001F5F"/>
                </a:solidFill>
                <a:latin typeface="Times New Roman"/>
                <a:cs typeface="Times New Roman"/>
              </a:rPr>
              <a:t>доказать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противоправные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действия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отношению к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тебе, помогут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определить</a:t>
            </a:r>
            <a:r>
              <a:rPr sz="3200" spc="-1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обидчика)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07292" y="1367027"/>
            <a:ext cx="3759155" cy="281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42872" y="161544"/>
            <a:ext cx="9029700" cy="1011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14525" y="279857"/>
            <a:ext cx="8340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Методы </a:t>
            </a:r>
            <a:r>
              <a:rPr spc="-10" dirty="0"/>
              <a:t>борьбы </a:t>
            </a:r>
            <a:r>
              <a:rPr dirty="0"/>
              <a:t>с сетевыми</a:t>
            </a:r>
            <a:r>
              <a:rPr spc="60" dirty="0"/>
              <a:t> </a:t>
            </a:r>
            <a:r>
              <a:rPr spc="-30" dirty="0"/>
              <a:t>хулиганами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17" y="998931"/>
            <a:ext cx="11932920" cy="34632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701290" marR="470534" indent="-2148205">
              <a:lnSpc>
                <a:spcPts val="4750"/>
              </a:lnSpc>
              <a:spcBef>
                <a:spcPts val="705"/>
              </a:spcBef>
            </a:pPr>
            <a:r>
              <a:rPr sz="4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Мошенничество </a:t>
            </a:r>
            <a:r>
              <a:rPr sz="4400" b="1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4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самое </a:t>
            </a:r>
            <a:r>
              <a:rPr sz="4400" b="1" dirty="0">
                <a:solidFill>
                  <a:srgbClr val="001F5F"/>
                </a:solidFill>
                <a:latin typeface="Times New Roman"/>
                <a:cs typeface="Times New Roman"/>
              </a:rPr>
              <a:t>распространённое  </a:t>
            </a:r>
            <a:r>
              <a:rPr sz="4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преступление </a:t>
            </a:r>
            <a:r>
              <a:rPr sz="44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4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интернете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Нельзя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spcBef>
                <a:spcPts val="720"/>
              </a:spcBef>
              <a:buChar char="-"/>
              <a:tabLst>
                <a:tab pos="191135" algn="l"/>
              </a:tabLst>
            </a:pP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осуществлять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попытки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покупок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услуг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незнакомых</a:t>
            </a:r>
            <a:r>
              <a:rPr sz="240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сайтах</a:t>
            </a:r>
            <a:endParaRPr sz="2400">
              <a:latin typeface="Times New Roman"/>
              <a:cs typeface="Times New Roman"/>
            </a:endParaRPr>
          </a:p>
          <a:p>
            <a:pPr marL="190500" indent="-178435">
              <a:lnSpc>
                <a:spcPct val="100000"/>
              </a:lnSpc>
              <a:spcBef>
                <a:spcPts val="710"/>
              </a:spcBef>
              <a:buChar char="-"/>
              <a:tabLst>
                <a:tab pos="191135" algn="l"/>
              </a:tabLst>
            </a:pP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вводить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личные данные,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данные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банковской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карты, </a:t>
            </a:r>
            <a:r>
              <a:rPr sz="2400" spc="10" dirty="0">
                <a:solidFill>
                  <a:srgbClr val="001F5F"/>
                </a:solidFill>
                <a:latin typeface="Times New Roman"/>
                <a:cs typeface="Times New Roman"/>
              </a:rPr>
              <a:t>адрес,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пароли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2400" spc="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сайтах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ts val="2590"/>
              </a:lnSpc>
              <a:spcBef>
                <a:spcPts val="1035"/>
              </a:spcBef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Одним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признаков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проверенных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надежных сайтов является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замок в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верхнем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левом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углу 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строки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00244" y="4151376"/>
            <a:ext cx="1732787" cy="1732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1134" y="5682183"/>
            <a:ext cx="929830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5530" marR="5080" indent="-1053465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покупки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интернете, </a:t>
            </a:r>
            <a:r>
              <a:rPr sz="32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переводы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денежных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средств  </a:t>
            </a:r>
            <a:r>
              <a:rPr sz="32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это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вопрос </a:t>
            </a:r>
            <a:r>
              <a:rPr sz="32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доверия 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конкретному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сайту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03091" y="161544"/>
            <a:ext cx="5625084" cy="1011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5126" y="279857"/>
            <a:ext cx="48209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Интернет</a:t>
            </a:r>
            <a:r>
              <a:rPr spc="-45" dirty="0"/>
              <a:t> </a:t>
            </a:r>
            <a:r>
              <a:rPr spc="-10" dirty="0"/>
              <a:t>безопасность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850544"/>
            <a:ext cx="8847455" cy="374967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05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доверяйте </a:t>
            </a:r>
            <a:r>
              <a:rPr sz="2200" spc="-30" dirty="0">
                <a:solidFill>
                  <a:srgbClr val="001F5F"/>
                </a:solidFill>
                <a:latin typeface="Times New Roman"/>
                <a:cs typeface="Times New Roman"/>
              </a:rPr>
              <a:t>никому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свою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личную</a:t>
            </a:r>
            <a:r>
              <a:rPr sz="2200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информацию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сообщайте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пароли, номер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телефона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незнакомым</a:t>
            </a:r>
            <a:r>
              <a:rPr sz="2200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30" dirty="0">
                <a:solidFill>
                  <a:srgbClr val="001F5F"/>
                </a:solidFill>
                <a:latin typeface="Times New Roman"/>
                <a:cs typeface="Times New Roman"/>
              </a:rPr>
              <a:t>людям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09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сообщайте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ваш </a:t>
            </a:r>
            <a:r>
              <a:rPr sz="2200" spc="5" dirty="0">
                <a:solidFill>
                  <a:srgbClr val="001F5F"/>
                </a:solidFill>
                <a:latin typeface="Times New Roman"/>
                <a:cs typeface="Times New Roman"/>
              </a:rPr>
              <a:t>адрес</a:t>
            </a:r>
            <a:r>
              <a:rPr sz="2200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проживания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15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Используйте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надежные</a:t>
            </a:r>
            <a:r>
              <a:rPr sz="22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пароли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45" dirty="0">
                <a:solidFill>
                  <a:srgbClr val="001F5F"/>
                </a:solidFill>
                <a:latin typeface="Times New Roman"/>
                <a:cs typeface="Times New Roman"/>
              </a:rPr>
              <a:t>Удаляйте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нежелательную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почту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открывая</a:t>
            </a:r>
            <a:r>
              <a:rPr sz="2200" spc="11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её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5" dirty="0">
                <a:solidFill>
                  <a:srgbClr val="001F5F"/>
                </a:solidFill>
                <a:latin typeface="Times New Roman"/>
                <a:cs typeface="Times New Roman"/>
              </a:rPr>
              <a:t>посылай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смс сообщения на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подозрительные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незнакомые</a:t>
            </a:r>
            <a:r>
              <a:rPr sz="2200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номера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сохраняйте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важные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сведения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общедоступном</a:t>
            </a:r>
            <a:r>
              <a:rPr sz="2200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компьютере</a:t>
            </a:r>
            <a:endParaRPr sz="2200">
              <a:latin typeface="Times New Roman"/>
              <a:cs typeface="Times New Roman"/>
            </a:endParaRPr>
          </a:p>
          <a:p>
            <a:pPr marL="241300" marR="1229360" indent="-228600">
              <a:lnSpc>
                <a:spcPct val="70000"/>
              </a:lnSpc>
              <a:spcBef>
                <a:spcPts val="994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Пользуйтесь фильтрами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получении СМС, они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блокируют  нежелательные</a:t>
            </a:r>
            <a:r>
              <a:rPr sz="22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номера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ts val="2245"/>
              </a:lnSpc>
              <a:spcBef>
                <a:spcPts val="204"/>
              </a:spcBef>
              <a:buFont typeface="Wingdings"/>
              <a:buChar char=""/>
              <a:tabLst>
                <a:tab pos="241300" algn="l"/>
                <a:tab pos="1645920" algn="l"/>
              </a:tabLst>
            </a:pP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Общаясь</a:t>
            </a:r>
            <a:r>
              <a:rPr sz="22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в	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сети,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вы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можете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познакомиться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человеком, </a:t>
            </a:r>
            <a:r>
              <a:rPr sz="22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который</a:t>
            </a:r>
            <a:r>
              <a:rPr sz="22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может</a:t>
            </a:r>
            <a:endParaRPr sz="2200">
              <a:latin typeface="Times New Roman"/>
              <a:cs typeface="Times New Roman"/>
            </a:endParaRPr>
          </a:p>
          <a:p>
            <a:pPr marL="241300">
              <a:lnSpc>
                <a:spcPts val="2245"/>
              </a:lnSpc>
            </a:pP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оказаться мошенником,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похитителем,</a:t>
            </a:r>
            <a:r>
              <a:rPr sz="2200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аферистом.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03091" y="161544"/>
            <a:ext cx="5625084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Интернет</a:t>
            </a:r>
            <a:r>
              <a:rPr spc="-45" dirty="0"/>
              <a:t> </a:t>
            </a:r>
            <a:r>
              <a:rPr spc="-10" dirty="0"/>
              <a:t>безопасность</a:t>
            </a:r>
          </a:p>
        </p:txBody>
      </p:sp>
      <p:sp>
        <p:nvSpPr>
          <p:cNvPr id="6" name="object 6"/>
          <p:cNvSpPr/>
          <p:nvPr/>
        </p:nvSpPr>
        <p:spPr>
          <a:xfrm>
            <a:off x="8718804" y="585216"/>
            <a:ext cx="2423160" cy="1702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44228" y="2872739"/>
            <a:ext cx="2235707" cy="1696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7556" y="4762500"/>
            <a:ext cx="8842248" cy="818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7556" y="4762500"/>
            <a:ext cx="8842375" cy="81851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3130"/>
              </a:lnSpc>
            </a:pP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незнакомцами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интернете </a:t>
            </a: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нужно общаться </a:t>
            </a:r>
            <a:r>
              <a:rPr sz="2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как</a:t>
            </a:r>
            <a:r>
              <a:rPr sz="2800" b="1" spc="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endParaRPr sz="2800">
              <a:latin typeface="Times New Roman"/>
              <a:cs typeface="Times New Roman"/>
            </a:endParaRPr>
          </a:p>
          <a:p>
            <a:pPr marL="91440">
              <a:lnSpc>
                <a:spcPts val="3315"/>
              </a:lnSpc>
            </a:pP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незнакомыми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2800" b="1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улице!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3578" y="5764174"/>
            <a:ext cx="1170305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096135" algn="l"/>
                <a:tab pos="4714240" algn="l"/>
                <a:tab pos="5106035" algn="l"/>
                <a:tab pos="7900034" algn="l"/>
                <a:tab pos="9582785" algn="l"/>
                <a:tab pos="11486515" algn="l"/>
              </a:tabLst>
            </a:pP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Сообщит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ь	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инфо</a:t>
            </a:r>
            <a:r>
              <a:rPr sz="32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sz="32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ац</a:t>
            </a:r>
            <a:r>
              <a:rPr sz="32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ю	о	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3200"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тенци</a:t>
            </a:r>
            <a:r>
              <a:rPr sz="3200" b="1" spc="25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льн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о	опасной	си</a:t>
            </a:r>
            <a:r>
              <a:rPr sz="3200" b="1" spc="-45" dirty="0">
                <a:solidFill>
                  <a:srgbClr val="001F5F"/>
                </a:solidFill>
                <a:latin typeface="Times New Roman"/>
                <a:cs typeface="Times New Roman"/>
              </a:rPr>
              <a:t>ту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ац</a:t>
            </a:r>
            <a:r>
              <a:rPr sz="32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и	–  </a:t>
            </a:r>
            <a:r>
              <a:rPr sz="32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необходимо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полицию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32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номеру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102 и</a:t>
            </a:r>
            <a:r>
              <a:rPr sz="32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родителям!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6332" y="161544"/>
            <a:ext cx="7117080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28366" y="279857"/>
            <a:ext cx="63131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Правила</a:t>
            </a:r>
            <a:r>
              <a:rPr dirty="0"/>
              <a:t> </a:t>
            </a:r>
            <a:r>
              <a:rPr spc="-10" dirty="0"/>
              <a:t>электробезопасности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379" y="1105027"/>
            <a:ext cx="19411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heavy" spc="-55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b="1" u="heavy" spc="-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Когда </a:t>
            </a:r>
            <a:r>
              <a:rPr sz="2200" b="1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ты</a:t>
            </a:r>
            <a:r>
              <a:rPr sz="2200" b="1" u="heavy" spc="-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b="1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дома: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9531" y="1438581"/>
            <a:ext cx="4606925" cy="410908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тяни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вилку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 розетки за</a:t>
            </a:r>
            <a:r>
              <a:rPr sz="22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провод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ts val="2510"/>
              </a:lnSpc>
              <a:spcBef>
                <a:spcPts val="745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пользуйся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неисправными</a:t>
            </a:r>
            <a:endParaRPr sz="2200">
              <a:latin typeface="Times New Roman"/>
              <a:cs typeface="Times New Roman"/>
            </a:endParaRPr>
          </a:p>
          <a:p>
            <a:pPr marL="240665">
              <a:lnSpc>
                <a:spcPts val="2510"/>
              </a:lnSpc>
            </a:pP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электроприборами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ts val="2510"/>
              </a:lnSpc>
              <a:spcBef>
                <a:spcPts val="73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берись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провода</a:t>
            </a:r>
            <a:r>
              <a:rPr sz="22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бытовых</a:t>
            </a:r>
            <a:endParaRPr sz="2200">
              <a:latin typeface="Times New Roman"/>
              <a:cs typeface="Times New Roman"/>
            </a:endParaRPr>
          </a:p>
          <a:p>
            <a:pPr marL="240665">
              <a:lnSpc>
                <a:spcPts val="2510"/>
              </a:lnSpc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приборов мокрыми</a:t>
            </a:r>
            <a:r>
              <a:rPr sz="22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руками</a:t>
            </a:r>
            <a:endParaRPr sz="2200">
              <a:latin typeface="Times New Roman"/>
              <a:cs typeface="Times New Roman"/>
            </a:endParaRPr>
          </a:p>
          <a:p>
            <a:pPr marL="240665" marR="5080" indent="-228600">
              <a:lnSpc>
                <a:spcPts val="2380"/>
              </a:lnSpc>
              <a:spcBef>
                <a:spcPts val="103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ремонтируй и не разбирай 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электроприборы,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включённые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200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сеть</a:t>
            </a:r>
            <a:endParaRPr sz="2200">
              <a:latin typeface="Times New Roman"/>
              <a:cs typeface="Times New Roman"/>
            </a:endParaRPr>
          </a:p>
          <a:p>
            <a:pPr marL="241300" indent="-228600">
              <a:lnSpc>
                <a:spcPts val="2510"/>
              </a:lnSpc>
              <a:spcBef>
                <a:spcPts val="705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пользуйтесь электроприборами</a:t>
            </a:r>
            <a:r>
              <a:rPr sz="22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endParaRPr sz="2200">
              <a:latin typeface="Times New Roman"/>
              <a:cs typeface="Times New Roman"/>
            </a:endParaRPr>
          </a:p>
          <a:p>
            <a:pPr marL="240665">
              <a:lnSpc>
                <a:spcPts val="2510"/>
              </a:lnSpc>
            </a:pP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ванной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комнате</a:t>
            </a:r>
            <a:endParaRPr sz="2200">
              <a:latin typeface="Times New Roman"/>
              <a:cs typeface="Times New Roman"/>
            </a:endParaRPr>
          </a:p>
          <a:p>
            <a:pPr marL="240665" marR="897890" indent="-228600">
              <a:lnSpc>
                <a:spcPts val="2380"/>
              </a:lnSpc>
              <a:spcBef>
                <a:spcPts val="103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засовывайте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посторонние 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предметы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 розетку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53275" y="1041273"/>
            <a:ext cx="24409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heavy" spc="-5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b="1" u="heavy" spc="-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Когда </a:t>
            </a:r>
            <a:r>
              <a:rPr sz="2200" b="1" u="heavy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ты на</a:t>
            </a:r>
            <a:r>
              <a:rPr sz="2200" b="1" u="heavy" spc="-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b="1" u="heavy" spc="-1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улице: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54418" y="1435988"/>
            <a:ext cx="4694555" cy="896619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41300" marR="5080" indent="-228600" algn="just">
              <a:lnSpc>
                <a:spcPct val="80000"/>
              </a:lnSpc>
              <a:spcBef>
                <a:spcPts val="62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приближайтесь к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оборванному 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проводу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линии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электропередачи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расстояние </a:t>
            </a:r>
            <a:r>
              <a:rPr sz="2200" spc="-25" dirty="0">
                <a:solidFill>
                  <a:srgbClr val="001F5F"/>
                </a:solidFill>
                <a:latin typeface="Times New Roman"/>
                <a:cs typeface="Times New Roman"/>
              </a:rPr>
              <a:t>ближе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8</a:t>
            </a:r>
            <a:r>
              <a:rPr sz="2200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метров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4418" y="2369057"/>
            <a:ext cx="4697730" cy="222313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41300" marR="5080" indent="-228600" algn="just">
              <a:lnSpc>
                <a:spcPct val="80000"/>
              </a:lnSpc>
              <a:spcBef>
                <a:spcPts val="62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200" spc="5" dirty="0">
                <a:solidFill>
                  <a:srgbClr val="001F5F"/>
                </a:solidFill>
                <a:latin typeface="Times New Roman"/>
                <a:cs typeface="Times New Roman"/>
              </a:rPr>
              <a:t>пытайтесь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проникнуть и не  </a:t>
            </a:r>
            <a:r>
              <a:rPr sz="2200" spc="5" dirty="0">
                <a:solidFill>
                  <a:srgbClr val="001F5F"/>
                </a:solidFill>
                <a:latin typeface="Times New Roman"/>
                <a:cs typeface="Times New Roman"/>
              </a:rPr>
              <a:t>бросайте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мусор в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трансформаторные  </a:t>
            </a:r>
            <a:r>
              <a:rPr sz="2200" spc="-50" dirty="0">
                <a:solidFill>
                  <a:srgbClr val="001F5F"/>
                </a:solidFill>
                <a:latin typeface="Times New Roman"/>
                <a:cs typeface="Times New Roman"/>
              </a:rPr>
              <a:t>будки 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200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электроустановки</a:t>
            </a:r>
            <a:endParaRPr sz="2200">
              <a:latin typeface="Times New Roman"/>
              <a:cs typeface="Times New Roman"/>
            </a:endParaRPr>
          </a:p>
          <a:p>
            <a:pPr marL="241300" indent="-228600" algn="just">
              <a:lnSpc>
                <a:spcPts val="2375"/>
              </a:lnSpc>
              <a:spcBef>
                <a:spcPts val="470"/>
              </a:spcBef>
              <a:buFont typeface="Wingdings"/>
              <a:buChar char=""/>
              <a:tabLst>
                <a:tab pos="241300" algn="l"/>
              </a:tabLst>
            </a:pP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играйте </a:t>
            </a:r>
            <a:r>
              <a:rPr sz="2200" spc="-25" dirty="0">
                <a:solidFill>
                  <a:srgbClr val="001F5F"/>
                </a:solidFill>
                <a:latin typeface="Times New Roman"/>
                <a:cs typeface="Times New Roman"/>
              </a:rPr>
              <a:t>под</a:t>
            </a:r>
            <a:r>
              <a:rPr sz="2200" spc="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линиями</a:t>
            </a:r>
            <a:endParaRPr sz="2200">
              <a:latin typeface="Times New Roman"/>
              <a:cs typeface="Times New Roman"/>
            </a:endParaRPr>
          </a:p>
          <a:p>
            <a:pPr marL="241300">
              <a:lnSpc>
                <a:spcPts val="2375"/>
              </a:lnSpc>
            </a:pP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электропередачи</a:t>
            </a:r>
            <a:endParaRPr sz="2200">
              <a:latin typeface="Times New Roman"/>
              <a:cs typeface="Times New Roman"/>
            </a:endParaRPr>
          </a:p>
          <a:p>
            <a:pPr marL="241300" marR="6985" indent="-228600">
              <a:lnSpc>
                <a:spcPts val="2110"/>
              </a:lnSpc>
              <a:spcBef>
                <a:spcPts val="980"/>
              </a:spcBef>
              <a:buFont typeface="Wingdings"/>
              <a:buChar char=""/>
              <a:tabLst>
                <a:tab pos="241300" algn="l"/>
                <a:tab pos="931544" algn="l"/>
                <a:tab pos="2185670" algn="l"/>
                <a:tab pos="2824480" algn="l"/>
                <a:tab pos="3945890" algn="l"/>
              </a:tabLst>
            </a:pP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з</a:t>
            </a:r>
            <a:r>
              <a:rPr sz="2200" spc="20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200" spc="2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зай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опоры</a:t>
            </a:r>
            <a:r>
              <a:rPr sz="2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линии  </a:t>
            </a:r>
            <a:r>
              <a:rPr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электропередачи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514076" y="112776"/>
            <a:ext cx="1303020" cy="1289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9032" y="1394459"/>
            <a:ext cx="1530096" cy="3646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90292" y="6076594"/>
            <a:ext cx="64293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Соблюдайте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правила</a:t>
            </a:r>
            <a:r>
              <a:rPr sz="32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безопасности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30640" y="5382767"/>
            <a:ext cx="882396" cy="1306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8064" y="33528"/>
            <a:ext cx="7034784" cy="123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1566" y="179577"/>
            <a:ext cx="60566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Пожарная</a:t>
            </a:r>
            <a:r>
              <a:rPr sz="4400" spc="-65" dirty="0"/>
              <a:t> </a:t>
            </a:r>
            <a:r>
              <a:rPr sz="4400" spc="-10" dirty="0"/>
              <a:t>безопасность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9293352" y="138684"/>
            <a:ext cx="2898648" cy="11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0264" y="1250442"/>
            <a:ext cx="5778500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паниковать;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Вызвать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пожарных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спасателей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телефону </a:t>
            </a:r>
            <a:r>
              <a:rPr sz="16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«101»,</a:t>
            </a:r>
            <a:r>
              <a:rPr sz="1600" b="1" spc="1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«112»;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Попытаться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погасить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огонь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самостоятельно на</a:t>
            </a:r>
            <a:r>
              <a:rPr sz="1600" spc="11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начальной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стадии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горения: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залить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водой,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засыпать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песком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или</a:t>
            </a:r>
            <a:r>
              <a:rPr sz="1600" spc="1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землей,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накрыть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плотной тканью,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залить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содержимым</a:t>
            </a:r>
            <a:r>
              <a:rPr sz="1600" spc="1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огнетушителя</a:t>
            </a:r>
            <a:endParaRPr sz="16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Сорвать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горящие шторы,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затоптать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огонь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ногами, залить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водой 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или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бросить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емкость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16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водой;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Отключить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электрические и газовые</a:t>
            </a:r>
            <a:r>
              <a:rPr sz="1600" spc="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приборы.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В случае возгорания телевизора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его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необходимо</a:t>
            </a:r>
            <a:r>
              <a:rPr sz="1600" spc="1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быстро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отключить от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электропитания,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накрыть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плотной</a:t>
            </a:r>
            <a:r>
              <a:rPr sz="1600" spc="1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тканью;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Закрыть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все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окна и</a:t>
            </a:r>
            <a:r>
              <a:rPr sz="16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двери;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04" y="4034028"/>
            <a:ext cx="2520696" cy="2656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0264" y="973912"/>
            <a:ext cx="94684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7900" algn="l"/>
              </a:tabLst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Правила</a:t>
            </a:r>
            <a:r>
              <a:rPr sz="1800" b="1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безопасного</a:t>
            </a:r>
            <a:r>
              <a:rPr sz="18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поведения:	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Правила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безопасного</a:t>
            </a:r>
            <a:r>
              <a:rPr sz="1800"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поведения: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5717" y="1249425"/>
            <a:ext cx="567690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99060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прятаться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под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кроватями,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столами, шкафах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в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туалетных 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комнатах;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Помочь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пожилым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6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пострадавшим;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Взять с собой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документы,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деньги,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ценные</a:t>
            </a:r>
            <a:r>
              <a:rPr sz="1600" spc="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вещи;</a:t>
            </a:r>
            <a:endParaRPr sz="16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Быстро, без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давки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покинуть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опасную зону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пожара,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заранее 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изученному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безопасному 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маршруту,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используя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запасные 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выходы,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пожарные</a:t>
            </a:r>
            <a:r>
              <a:rPr sz="16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лестницы;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Постоянно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подавать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звуковые</a:t>
            </a:r>
            <a:r>
              <a:rPr sz="1600" spc="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сигналы;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закрывать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входную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дверь на</a:t>
            </a:r>
            <a:r>
              <a:rPr sz="16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ключ;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пользоваться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лифтом.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604198" y="3772271"/>
            <a:ext cx="2239314" cy="2143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11855" y="4029532"/>
            <a:ext cx="7028180" cy="2661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1717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ПОМНИТЕ!</a:t>
            </a:r>
            <a:endParaRPr sz="2000">
              <a:latin typeface="Times New Roman"/>
              <a:cs typeface="Times New Roman"/>
            </a:endParaRPr>
          </a:p>
          <a:p>
            <a:pPr marL="299085" marR="1498600" indent="-287020">
              <a:lnSpc>
                <a:spcPct val="100000"/>
              </a:lnSpc>
              <a:spcBef>
                <a:spcPts val="1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Зажигать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спички, зажигалки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рядом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горюющими 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веществами опасно для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здоровья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800" b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жизни;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Следите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исправностью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электроприборов,</a:t>
            </a:r>
            <a:r>
              <a:rPr sz="1800" b="1" spc="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степенью</a:t>
            </a:r>
            <a:endParaRPr sz="1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изношенности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изоляции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800" b="1" spc="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проводов;</a:t>
            </a:r>
            <a:endParaRPr sz="1800">
              <a:latin typeface="Times New Roman"/>
              <a:cs typeface="Times New Roman"/>
            </a:endParaRPr>
          </a:p>
          <a:p>
            <a:pPr marL="299085" marR="58483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включайте одновременно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несколько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электроприборов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сеть.</a:t>
            </a:r>
            <a:endParaRPr sz="1800">
              <a:latin typeface="Times New Roman"/>
              <a:cs typeface="Times New Roman"/>
            </a:endParaRPr>
          </a:p>
          <a:p>
            <a:pPr marL="660400" algn="ctr">
              <a:lnSpc>
                <a:spcPts val="2495"/>
              </a:lnSpc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Ваша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безопасность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– в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ваших</a:t>
            </a:r>
            <a:r>
              <a:rPr sz="2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 руках!</a:t>
            </a:r>
            <a:endParaRPr sz="2400">
              <a:latin typeface="Times New Roman"/>
              <a:cs typeface="Times New Roman"/>
            </a:endParaRPr>
          </a:p>
          <a:p>
            <a:pPr marL="660400" algn="ctr">
              <a:lnSpc>
                <a:spcPct val="100000"/>
              </a:lnSpc>
            </a:pPr>
            <a:r>
              <a:rPr sz="24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Соблюдайте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правила </a:t>
            </a:r>
            <a:r>
              <a:rPr sz="2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пожарной</a:t>
            </a:r>
            <a:r>
              <a:rPr sz="2400" b="1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безопасности!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7552" y="132587"/>
            <a:ext cx="10319004" cy="1118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8161" y="264922"/>
            <a:ext cx="9681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Обнаружив </a:t>
            </a:r>
            <a:r>
              <a:rPr sz="4000" spc="-25" dirty="0"/>
              <a:t>пожар, </a:t>
            </a:r>
            <a:r>
              <a:rPr sz="4000" spc="-20" dirty="0"/>
              <a:t>что </a:t>
            </a:r>
            <a:r>
              <a:rPr sz="4000" spc="-55" dirty="0"/>
              <a:t>необходимо</a:t>
            </a:r>
            <a:r>
              <a:rPr sz="4000" spc="25" dirty="0"/>
              <a:t> </a:t>
            </a:r>
            <a:r>
              <a:rPr sz="4000" spc="-25" dirty="0"/>
              <a:t>делать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8631933" y="1283205"/>
            <a:ext cx="3331468" cy="3450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8737" y="5934165"/>
            <a:ext cx="6539379" cy="406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99915" y="6210298"/>
            <a:ext cx="5199888" cy="647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1114" y="989838"/>
            <a:ext cx="9441815" cy="5763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444625" indent="-342900" algn="just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Набрать номер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«101»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сообщить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следующие  сведения</a:t>
            </a:r>
            <a:endParaRPr sz="26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600" spc="5" dirty="0">
                <a:solidFill>
                  <a:srgbClr val="001F5F"/>
                </a:solidFill>
                <a:latin typeface="Times New Roman"/>
                <a:cs typeface="Times New Roman"/>
              </a:rPr>
              <a:t>Адрес, </a:t>
            </a:r>
            <a:r>
              <a:rPr sz="2600" spc="-45" dirty="0">
                <a:solidFill>
                  <a:srgbClr val="001F5F"/>
                </a:solidFill>
                <a:latin typeface="Times New Roman"/>
                <a:cs typeface="Times New Roman"/>
              </a:rPr>
              <a:t>где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обнаружено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возгорание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или</a:t>
            </a:r>
            <a:r>
              <a:rPr sz="260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пожар.</a:t>
            </a:r>
            <a:endParaRPr sz="2600">
              <a:latin typeface="Times New Roman"/>
              <a:cs typeface="Times New Roman"/>
            </a:endParaRPr>
          </a:p>
          <a:p>
            <a:pPr marL="355600" marR="1445260" indent="-342900" algn="just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600" spc="-45" dirty="0">
                <a:solidFill>
                  <a:srgbClr val="001F5F"/>
                </a:solidFill>
                <a:latin typeface="Times New Roman"/>
                <a:cs typeface="Times New Roman"/>
              </a:rPr>
              <a:t>Объект, где </a:t>
            </a:r>
            <a:r>
              <a:rPr sz="2600" spc="-30" dirty="0">
                <a:solidFill>
                  <a:srgbClr val="001F5F"/>
                </a:solidFill>
                <a:latin typeface="Times New Roman"/>
                <a:cs typeface="Times New Roman"/>
              </a:rPr>
              <a:t>происходит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пожар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(двор,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квартира, </a:t>
            </a:r>
            <a:r>
              <a:rPr sz="2600" spc="-35" dirty="0">
                <a:solidFill>
                  <a:srgbClr val="001F5F"/>
                </a:solidFill>
                <a:latin typeface="Times New Roman"/>
                <a:cs typeface="Times New Roman"/>
              </a:rPr>
              <a:t>школа, 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склад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spc="-40" dirty="0">
                <a:solidFill>
                  <a:srgbClr val="001F5F"/>
                </a:solidFill>
                <a:latin typeface="Times New Roman"/>
                <a:cs typeface="Times New Roman"/>
              </a:rPr>
              <a:t>т.д.)</a:t>
            </a:r>
            <a:endParaRPr sz="2600">
              <a:latin typeface="Times New Roman"/>
              <a:cs typeface="Times New Roman"/>
            </a:endParaRPr>
          </a:p>
          <a:p>
            <a:pPr marL="355600" marR="1445895" indent="-342900" algn="just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Что </a:t>
            </a:r>
            <a:r>
              <a:rPr sz="26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конкретно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горит(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телевизор,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мебель,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автомобиль </a:t>
            </a:r>
            <a:r>
              <a:rPr sz="2600" spc="6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spc="-50" dirty="0">
                <a:solidFill>
                  <a:srgbClr val="001F5F"/>
                </a:solidFill>
                <a:latin typeface="Times New Roman"/>
                <a:cs typeface="Times New Roman"/>
              </a:rPr>
              <a:t>т.д)</a:t>
            </a:r>
            <a:endParaRPr sz="2600">
              <a:latin typeface="Times New Roman"/>
              <a:cs typeface="Times New Roman"/>
            </a:endParaRPr>
          </a:p>
          <a:p>
            <a:pPr marL="355600" marR="1445260" indent="-342900" algn="just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Если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диспетчер </a:t>
            </a:r>
            <a:r>
              <a:rPr sz="2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попросит, то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уточнить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(номер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дома,  подъезда,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квартиры,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600" spc="-45" dirty="0">
                <a:solidFill>
                  <a:srgbClr val="001F5F"/>
                </a:solidFill>
                <a:latin typeface="Times New Roman"/>
                <a:cs typeface="Times New Roman"/>
              </a:rPr>
              <a:t>каком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этаже </a:t>
            </a:r>
            <a:r>
              <a:rPr sz="2600" spc="-50" dirty="0">
                <a:solidFill>
                  <a:srgbClr val="001F5F"/>
                </a:solidFill>
                <a:latin typeface="Times New Roman"/>
                <a:cs typeface="Times New Roman"/>
              </a:rPr>
              <a:t>горит, </a:t>
            </a:r>
            <a:r>
              <a:rPr sz="2600" spc="-45" dirty="0">
                <a:solidFill>
                  <a:srgbClr val="001F5F"/>
                </a:solidFill>
                <a:latin typeface="Times New Roman"/>
                <a:cs typeface="Times New Roman"/>
              </a:rPr>
              <a:t>сколько 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этажей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6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здании, </a:t>
            </a:r>
            <a:r>
              <a:rPr sz="2600" spc="-40" dirty="0">
                <a:solidFill>
                  <a:srgbClr val="001F5F"/>
                </a:solidFill>
                <a:latin typeface="Times New Roman"/>
                <a:cs typeface="Times New Roman"/>
              </a:rPr>
              <a:t>откуда </a:t>
            </a:r>
            <a:r>
              <a:rPr sz="2600" spc="-25" dirty="0">
                <a:solidFill>
                  <a:srgbClr val="001F5F"/>
                </a:solidFill>
                <a:latin typeface="Times New Roman"/>
                <a:cs typeface="Times New Roman"/>
              </a:rPr>
              <a:t>удобнее подъехать, </a:t>
            </a:r>
            <a:r>
              <a:rPr sz="2600" spc="-70" dirty="0">
                <a:solidFill>
                  <a:srgbClr val="001F5F"/>
                </a:solidFill>
                <a:latin typeface="Times New Roman"/>
                <a:cs typeface="Times New Roman"/>
              </a:rPr>
              <a:t>код </a:t>
            </a:r>
            <a:r>
              <a:rPr sz="2600" spc="-40" dirty="0">
                <a:solidFill>
                  <a:srgbClr val="001F5F"/>
                </a:solidFill>
                <a:latin typeface="Times New Roman"/>
                <a:cs typeface="Times New Roman"/>
              </a:rPr>
              <a:t>входа 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подъезд, </a:t>
            </a:r>
            <a:r>
              <a:rPr sz="2600" spc="10" dirty="0">
                <a:solidFill>
                  <a:srgbClr val="001F5F"/>
                </a:solidFill>
                <a:latin typeface="Times New Roman"/>
                <a:cs typeface="Times New Roman"/>
              </a:rPr>
              <a:t>есть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ли </a:t>
            </a:r>
            <a:r>
              <a:rPr sz="2600" spc="5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опасность </a:t>
            </a:r>
            <a:r>
              <a:rPr sz="2600" spc="-30" dirty="0">
                <a:solidFill>
                  <a:srgbClr val="001F5F"/>
                </a:solidFill>
                <a:latin typeface="Times New Roman"/>
                <a:cs typeface="Times New Roman"/>
              </a:rPr>
              <a:t>людей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6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spc="-50" dirty="0">
                <a:solidFill>
                  <a:srgbClr val="001F5F"/>
                </a:solidFill>
                <a:latin typeface="Times New Roman"/>
                <a:cs typeface="Times New Roman"/>
              </a:rPr>
              <a:t>т.д)</a:t>
            </a:r>
            <a:endParaRPr sz="26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</a:tabLst>
            </a:pP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Сообщить </a:t>
            </a:r>
            <a:r>
              <a:rPr sz="2600" spc="-5" dirty="0">
                <a:solidFill>
                  <a:srgbClr val="001F5F"/>
                </a:solidFill>
                <a:latin typeface="Times New Roman"/>
                <a:cs typeface="Times New Roman"/>
              </a:rPr>
              <a:t>свои данные ФИО </a:t>
            </a:r>
            <a:r>
              <a:rPr sz="26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600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spc="5" dirty="0">
                <a:solidFill>
                  <a:srgbClr val="001F5F"/>
                </a:solidFill>
                <a:latin typeface="Times New Roman"/>
                <a:cs typeface="Times New Roman"/>
              </a:rPr>
              <a:t>телефон.</a:t>
            </a:r>
            <a:endParaRPr sz="2600">
              <a:latin typeface="Times New Roman"/>
              <a:cs typeface="Times New Roman"/>
            </a:endParaRPr>
          </a:p>
          <a:p>
            <a:pPr marL="2866390" algn="ctr">
              <a:lnSpc>
                <a:spcPct val="100000"/>
              </a:lnSpc>
              <a:spcBef>
                <a:spcPts val="1015"/>
              </a:spcBef>
            </a:pPr>
            <a:r>
              <a:rPr sz="2800" b="1" spc="-40" dirty="0">
                <a:solidFill>
                  <a:srgbClr val="000066"/>
                </a:solidFill>
                <a:latin typeface="Times New Roman"/>
                <a:cs typeface="Times New Roman"/>
              </a:rPr>
              <a:t>НАУЧИТЕ </a:t>
            </a: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ЭТИМ </a:t>
            </a:r>
            <a:r>
              <a:rPr sz="2800" b="1" spc="-55" dirty="0">
                <a:solidFill>
                  <a:srgbClr val="000066"/>
                </a:solidFill>
                <a:latin typeface="Times New Roman"/>
                <a:cs typeface="Times New Roman"/>
              </a:rPr>
              <a:t>ПРАВИЛАМ</a:t>
            </a:r>
            <a:r>
              <a:rPr sz="2800" b="1" spc="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ДЕТЕЙ!</a:t>
            </a:r>
            <a:endParaRPr sz="2800">
              <a:latin typeface="Times New Roman"/>
              <a:cs typeface="Times New Roman"/>
            </a:endParaRPr>
          </a:p>
          <a:p>
            <a:pPr marL="2871470" algn="ctr">
              <a:lnSpc>
                <a:spcPct val="100000"/>
              </a:lnSpc>
            </a:pP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БЕРЕГИТЕ СВОИХ</a:t>
            </a:r>
            <a:r>
              <a:rPr sz="2800" b="1" spc="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ДЕТЕЙ!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7832" y="73152"/>
            <a:ext cx="5832348" cy="1118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29710" y="204597"/>
            <a:ext cx="51987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Незнакомец </a:t>
            </a:r>
            <a:r>
              <a:rPr sz="4000" spc="-5" dirty="0"/>
              <a:t>за</a:t>
            </a:r>
            <a:r>
              <a:rPr sz="4000" spc="-55" dirty="0"/>
              <a:t> </a:t>
            </a:r>
            <a:r>
              <a:rPr sz="4000" spc="-5" dirty="0"/>
              <a:t>дверью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275336" y="1095501"/>
            <a:ext cx="6865620" cy="3075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Если</a:t>
            </a:r>
            <a:r>
              <a:rPr sz="2000" spc="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дверь</a:t>
            </a:r>
            <a:r>
              <a:rPr sz="2000" spc="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позвонили:</a:t>
            </a:r>
            <a:r>
              <a:rPr sz="2000" spc="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посмотреть</a:t>
            </a:r>
            <a:r>
              <a:rPr sz="2000" spc="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глазок</a:t>
            </a:r>
            <a:r>
              <a:rPr sz="20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  <a:p>
            <a:pPr marL="355600" algn="just">
              <a:lnSpc>
                <a:spcPct val="100000"/>
              </a:lnSpc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поинтересоваться,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кто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он 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чего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пришел.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Разговаривать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необходимо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через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дверь,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открывать ее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 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следует.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Если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незнакомец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пытается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открыть дверь,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сразу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звони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полицию по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телефону 102 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назови свой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точный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адрес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сразу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же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сообщи об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этом</a:t>
            </a:r>
            <a:r>
              <a:rPr sz="2000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родителям;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Если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незнакомец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представляется 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сотрудником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полиции или  иным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должностным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лицом,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он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должен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предъявить  соответствующие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документы.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5336" y="4144517"/>
            <a:ext cx="20040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  <a:tab pos="1139825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Ес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	чело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ек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08250" y="4144517"/>
            <a:ext cx="46348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0059" algn="l"/>
                <a:tab pos="1527810" algn="l"/>
                <a:tab pos="2538095" algn="l"/>
                <a:tab pos="2920365" algn="l"/>
                <a:tab pos="4115435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за	д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ь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ю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sz="2000" spc="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сит	о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ощи,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надо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236" y="4449317"/>
            <a:ext cx="652208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0980" algn="l"/>
                <a:tab pos="2082164" algn="l"/>
                <a:tab pos="3114040" algn="l"/>
                <a:tab pos="4475480" algn="l"/>
                <a:tab pos="571627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дл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ж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ть	ему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выз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ть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ж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рных,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ц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ию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,	с</a:t>
            </a:r>
            <a:r>
              <a:rPr sz="2000" spc="-100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ую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5336" y="4754117"/>
            <a:ext cx="686689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помощь или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газовую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службу.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Ни</a:t>
            </a:r>
            <a:r>
              <a:rPr sz="20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1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коем</a:t>
            </a:r>
            <a:r>
              <a:rPr sz="20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случае</a:t>
            </a:r>
            <a:r>
              <a:rPr sz="20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</a:t>
            </a:r>
            <a:r>
              <a:rPr sz="2000" spc="1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надо</a:t>
            </a:r>
            <a:r>
              <a:rPr sz="20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говорить,</a:t>
            </a:r>
            <a:r>
              <a:rPr sz="2000" spc="11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что</a:t>
            </a:r>
            <a:r>
              <a:rPr sz="2000" spc="10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дома</a:t>
            </a:r>
            <a:r>
              <a:rPr sz="2000" spc="1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нет</a:t>
            </a:r>
            <a:r>
              <a:rPr sz="2000" spc="1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никого,</a:t>
            </a:r>
            <a:r>
              <a:rPr sz="2000" spc="11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стоит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вести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долгих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бесед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через</a:t>
            </a:r>
            <a:r>
              <a:rPr sz="20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дверь.</a:t>
            </a:r>
            <a:endParaRPr sz="2000">
              <a:latin typeface="Times New Roman"/>
              <a:cs typeface="Times New Roman"/>
            </a:endParaRPr>
          </a:p>
          <a:p>
            <a:pPr marL="355600" marR="6985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Выходя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квартиры даже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минуту,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нужно брать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собой 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ключ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запирать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дверь на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 замок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399401" y="5239892"/>
            <a:ext cx="4637405" cy="11156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270" algn="ctr">
              <a:lnSpc>
                <a:spcPct val="99000"/>
              </a:lnSpc>
              <a:spcBef>
                <a:spcPts val="125"/>
              </a:spcBef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разговаривай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открывай 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дверь </a:t>
            </a:r>
            <a:r>
              <a:rPr sz="2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незнакомым </a:t>
            </a:r>
            <a:r>
              <a:rPr sz="2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людям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ни при 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каких</a:t>
            </a:r>
            <a:r>
              <a:rPr sz="2400" b="1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обстоятельствах!!!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9747" y="1150619"/>
            <a:ext cx="3656076" cy="3726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3127" y="161544"/>
            <a:ext cx="11145012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806" y="279857"/>
            <a:ext cx="10340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Как </a:t>
            </a:r>
            <a:r>
              <a:rPr spc="5" dirty="0"/>
              <a:t>вести </a:t>
            </a:r>
            <a:r>
              <a:rPr spc="-15" dirty="0"/>
              <a:t>себя </a:t>
            </a:r>
            <a:r>
              <a:rPr dirty="0"/>
              <a:t>с </a:t>
            </a:r>
            <a:r>
              <a:rPr spc="-15" dirty="0"/>
              <a:t>незнакомым </a:t>
            </a:r>
            <a:r>
              <a:rPr spc="-30" dirty="0"/>
              <a:t>человеком </a:t>
            </a:r>
            <a:r>
              <a:rPr spc="-5" dirty="0"/>
              <a:t>на</a:t>
            </a:r>
            <a:r>
              <a:rPr spc="60" dirty="0"/>
              <a:t> </a:t>
            </a:r>
            <a:r>
              <a:rPr spc="-25" dirty="0"/>
              <a:t>улице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7223" y="993775"/>
            <a:ext cx="804037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6235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Если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вас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преследует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незнакомец,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постарайтесь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выйти в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многолюдное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место: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шумную 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улицу,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школьный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двор, магазин. Сообщите об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этом 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человеку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форме (полицейский) или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охраннику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магазине.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00000"/>
              </a:lnSpc>
              <a:buFont typeface="Wingdings"/>
              <a:buChar char=""/>
              <a:tabLst>
                <a:tab pos="356235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старайтесь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забежать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подъезд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или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где-то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спрятаться.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Преступник 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может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оказаться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быстрее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тебя,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ты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окажешься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ловушке.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223" y="2517724"/>
            <a:ext cx="28111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  <a:tab pos="356235" algn="l"/>
                <a:tab pos="1430020" algn="l"/>
                <a:tab pos="185801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Ни</a:t>
            </a:r>
            <a:r>
              <a:rPr sz="2000" spc="-10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spc="-100" dirty="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да	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	за</a:t>
            </a:r>
            <a:r>
              <a:rPr sz="2000" spc="-85" dirty="0">
                <a:solidFill>
                  <a:srgbClr val="001F5F"/>
                </a:solidFill>
                <a:latin typeface="Times New Roman"/>
                <a:cs typeface="Times New Roman"/>
              </a:rPr>
              <a:t>х</a:t>
            </a:r>
            <a:r>
              <a:rPr sz="2000" spc="-7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53485" y="2517724"/>
            <a:ext cx="50742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4325" algn="l"/>
                <a:tab pos="1031875" algn="l"/>
                <a:tab pos="1325880" algn="l"/>
                <a:tab pos="2970530" algn="l"/>
                <a:tab pos="4240530" algn="l"/>
                <a:tab pos="494792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	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ф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	с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sz="2000" spc="1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зн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2000" spc="-100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000" spc="-4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мыми	л</a:t>
            </a:r>
            <a:r>
              <a:rPr sz="2000" spc="-114" dirty="0">
                <a:solidFill>
                  <a:srgbClr val="001F5F"/>
                </a:solidFill>
                <a:latin typeface="Times New Roman"/>
                <a:cs typeface="Times New Roman"/>
              </a:rPr>
              <a:t>ю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ьм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,	да</a:t>
            </a:r>
            <a:r>
              <a:rPr sz="2000" spc="-35" dirty="0">
                <a:solidFill>
                  <a:srgbClr val="001F5F"/>
                </a:solidFill>
                <a:latin typeface="Times New Roman"/>
                <a:cs typeface="Times New Roman"/>
              </a:rPr>
              <a:t>ж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	с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223" y="2823210"/>
            <a:ext cx="804164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женщинами;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00000"/>
              </a:lnSpc>
              <a:buFont typeface="Wingdings"/>
              <a:buChar char=""/>
              <a:tabLst>
                <a:tab pos="356235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принимайте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предложения незнакомцев,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обещающих съёмки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кино, участие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конкурсе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красоты,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поездку </a:t>
            </a:r>
            <a:r>
              <a:rPr sz="2000" spc="-40" dirty="0">
                <a:solidFill>
                  <a:srgbClr val="001F5F"/>
                </a:solidFill>
                <a:latin typeface="Times New Roman"/>
                <a:cs typeface="Times New Roman"/>
              </a:rPr>
              <a:t>куда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либо или что-либо 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другое.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Именно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такими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уловками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преступники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заманивают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свои 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жертвы. </a:t>
            </a:r>
            <a:r>
              <a:rPr sz="2000" spc="-45" dirty="0">
                <a:solidFill>
                  <a:srgbClr val="001F5F"/>
                </a:solidFill>
                <a:latin typeface="Times New Roman"/>
                <a:cs typeface="Times New Roman"/>
              </a:rPr>
              <a:t>Будьте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бдительны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осторожны.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00000"/>
              </a:lnSpc>
              <a:buFont typeface="Wingdings"/>
              <a:buChar char=""/>
              <a:tabLst>
                <a:tab pos="356235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уходите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-45" dirty="0">
                <a:solidFill>
                  <a:srgbClr val="001F5F"/>
                </a:solidFill>
                <a:latin typeface="Times New Roman"/>
                <a:cs typeface="Times New Roman"/>
              </a:rPr>
              <a:t>куда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незнакомцами, чтобы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просили,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обещая, 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например, заплатить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за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помощь.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223" y="4957064"/>
            <a:ext cx="16471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  <a:tab pos="356235" algn="l"/>
                <a:tab pos="1138555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Да</a:t>
            </a:r>
            <a:r>
              <a:rPr sz="2000" spc="-35" dirty="0">
                <a:solidFill>
                  <a:srgbClr val="001F5F"/>
                </a:solidFill>
                <a:latin typeface="Times New Roman"/>
                <a:cs typeface="Times New Roman"/>
              </a:rPr>
              <a:t>ж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	</a:t>
            </a:r>
            <a:r>
              <a:rPr sz="2000" spc="4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сли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9376" y="4957064"/>
            <a:ext cx="43478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5055" algn="l"/>
                <a:tab pos="1533525" algn="l"/>
                <a:tab pos="2606675" algn="l"/>
                <a:tab pos="3839845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чело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ек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	</a:t>
            </a:r>
            <a:r>
              <a:rPr sz="2000" spc="-40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ж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spc="2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ся	опасн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ы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м,	</a:t>
            </a:r>
            <a:r>
              <a:rPr sz="2000" spc="4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сли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0427" y="5262117"/>
            <a:ext cx="19062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доброжелательно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9542" y="4957064"/>
            <a:ext cx="538861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12845">
              <a:lnSpc>
                <a:spcPct val="100000"/>
              </a:lnSpc>
              <a:spcBef>
                <a:spcPts val="100"/>
              </a:spcBef>
              <a:tabLst>
                <a:tab pos="1952625" algn="l"/>
                <a:tab pos="2516505" algn="l"/>
                <a:tab pos="3691890" algn="l"/>
                <a:tab pos="4200525" algn="l"/>
                <a:tab pos="4368165" algn="l"/>
              </a:tabLst>
            </a:pP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	</a:t>
            </a:r>
            <a:r>
              <a:rPr sz="2000" spc="-95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ы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ба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spc="2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ся,  раз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000" spc="-4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ари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ает	и	сов</a:t>
            </a:r>
            <a:r>
              <a:rPr sz="2000" spc="10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	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вы</a:t>
            </a:r>
            <a:r>
              <a:rPr sz="2000" spc="-85" dirty="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лядит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427" y="5566968"/>
            <a:ext cx="64693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подозрительным,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помни: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преступники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могут</a:t>
            </a:r>
            <a:r>
              <a:rPr sz="20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притворяться.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7223" y="5871768"/>
            <a:ext cx="30384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  <a:tab pos="356235" algn="l"/>
                <a:tab pos="1580515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Помните!	Преступники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7514" y="5871768"/>
            <a:ext cx="48501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9015" algn="l"/>
                <a:tab pos="1434465" algn="l"/>
                <a:tab pos="2417445" algn="l"/>
                <a:tab pos="2842895" algn="l"/>
                <a:tab pos="336677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обычно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	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похожи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	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тех	кровожадных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0427" y="6170472"/>
            <a:ext cx="39236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людей,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которых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показывают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кино.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81285" y="1496567"/>
            <a:ext cx="3121156" cy="408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6579" y="134112"/>
            <a:ext cx="6348984" cy="1118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7570" y="265633"/>
            <a:ext cx="54616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Дорожная</a:t>
            </a:r>
            <a:r>
              <a:rPr sz="4000" spc="-50" dirty="0"/>
              <a:t> </a:t>
            </a:r>
            <a:r>
              <a:rPr sz="4000" spc="-10" dirty="0"/>
              <a:t>безопасность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249732" y="2206879"/>
            <a:ext cx="57886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Учись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наблюдательности.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Если у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подъезда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стоят</a:t>
            </a:r>
            <a:r>
              <a:rPr sz="1600" spc="1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транспортные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6244" y="2450718"/>
            <a:ext cx="58064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средства или растут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деревья,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кусты,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остановитесь, осмотритесь</a:t>
            </a:r>
            <a:r>
              <a:rPr sz="1600" spc="2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732" y="2694254"/>
            <a:ext cx="55911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сторонам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определите,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нет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опасности</a:t>
            </a:r>
            <a:r>
              <a:rPr sz="1600" spc="2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приближающегося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транспорта;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движении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тротуару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держитесь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правой</a:t>
            </a:r>
            <a:r>
              <a:rPr sz="1600" spc="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стороны.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9732" y="3426333"/>
            <a:ext cx="59829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Идя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тротуару,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внимательно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наблюдайте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движением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транспорта  из арок дворов и поворотами транспорта на</a:t>
            </a:r>
            <a:r>
              <a:rPr sz="1600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перекрёстках.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732" y="3913708"/>
            <a:ext cx="5756910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Переходите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проезжую часть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пешеходным</a:t>
            </a:r>
            <a:r>
              <a:rPr sz="1600" spc="1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переходам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(наземный,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подземный,</a:t>
            </a:r>
            <a:r>
              <a:rPr sz="1600" spc="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надземный);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9732" y="4402073"/>
            <a:ext cx="60610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переходе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проезжей части дороги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остановитесь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осмотритесь 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сторонам: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налево,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направо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еще раз налево –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убедитесь</a:t>
            </a:r>
            <a:r>
              <a:rPr sz="1600" spc="2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6244" y="4889753"/>
            <a:ext cx="267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своего</a:t>
            </a:r>
            <a:r>
              <a:rPr sz="1600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перехода.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95431" y="41148"/>
            <a:ext cx="1312164" cy="1312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1632" y="1231137"/>
            <a:ext cx="61442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7185" indent="-2870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Выйдя из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подъезда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остановитесь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осмотритесь,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</a:t>
            </a:r>
            <a:r>
              <a:rPr sz="1600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001F5F"/>
                </a:solidFill>
                <a:latin typeface="Times New Roman"/>
                <a:cs typeface="Times New Roman"/>
              </a:rPr>
              <a:t>приближается</a:t>
            </a:r>
            <a:r>
              <a:rPr sz="2400" spc="-89" baseline="27777" dirty="0">
                <a:solidFill>
                  <a:srgbClr val="001F5F"/>
                </a:solidFill>
                <a:latin typeface="Wingdings"/>
                <a:cs typeface="Wingdings"/>
              </a:rPr>
              <a:t></a:t>
            </a:r>
            <a:endParaRPr sz="2400" baseline="27777">
              <a:latin typeface="Wingdings"/>
              <a:cs typeface="Wingdings"/>
            </a:endParaRPr>
          </a:p>
          <a:p>
            <a:pPr marL="337185">
              <a:lnSpc>
                <a:spcPct val="100000"/>
              </a:lnSpc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</a:t>
            </a:r>
            <a:r>
              <a:rPr sz="1600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транспорт;</a:t>
            </a:r>
            <a:endParaRPr sz="1600">
              <a:latin typeface="Times New Roman"/>
              <a:cs typeface="Times New Roman"/>
            </a:endParaRPr>
          </a:p>
          <a:p>
            <a:pPr marL="337185" marR="833755" indent="-287020">
              <a:lnSpc>
                <a:spcPct val="100000"/>
              </a:lnSpc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Находясь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прогулке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дворах </a:t>
            </a:r>
            <a:r>
              <a:rPr sz="1600" spc="-40" dirty="0">
                <a:solidFill>
                  <a:srgbClr val="001F5F"/>
                </a:solidFill>
                <a:latin typeface="Times New Roman"/>
                <a:cs typeface="Times New Roman"/>
              </a:rPr>
              <a:t>будьте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внимательными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осторожными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1600" spc="5" dirty="0">
                <a:solidFill>
                  <a:srgbClr val="001F5F"/>
                </a:solidFill>
                <a:latin typeface="Times New Roman"/>
                <a:cs typeface="Times New Roman"/>
              </a:rPr>
              <a:t>есть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движение</a:t>
            </a:r>
            <a:r>
              <a:rPr sz="1600" spc="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транспорта;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86678" y="1127252"/>
            <a:ext cx="5616575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Дойдя до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разделительной линии, поверните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голову</a:t>
            </a:r>
            <a:r>
              <a:rPr sz="1600" spc="2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направо.</a:t>
            </a:r>
            <a:endParaRPr sz="1600">
              <a:latin typeface="Times New Roman"/>
              <a:cs typeface="Times New Roman"/>
            </a:endParaRPr>
          </a:p>
          <a:p>
            <a:pPr marL="299085" marR="356235">
              <a:lnSpc>
                <a:spcPct val="100000"/>
              </a:lnSpc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Если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нет движения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транспорта,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продолжайте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переход,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не 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останавливаясь, а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если </a:t>
            </a:r>
            <a:r>
              <a:rPr sz="1600" spc="5" dirty="0">
                <a:solidFill>
                  <a:srgbClr val="001F5F"/>
                </a:solidFill>
                <a:latin typeface="Times New Roman"/>
                <a:cs typeface="Times New Roman"/>
              </a:rPr>
              <a:t>есть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—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остановитесь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линии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 пропустите</a:t>
            </a:r>
            <a:r>
              <a:rPr sz="1600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транспорт.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Учитесь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всматриваться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вдаль, пропускать</a:t>
            </a:r>
            <a:r>
              <a:rPr sz="1600" spc="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приближающийся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Переходите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улицу только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зелёный сигнал</a:t>
            </a:r>
            <a:r>
              <a:rPr sz="1600" spc="2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светофора;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Переходите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дорогу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спокойным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размеренным</a:t>
            </a:r>
            <a:r>
              <a:rPr sz="1600" spc="10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шагом;</a:t>
            </a:r>
            <a:endParaRPr sz="1600">
              <a:latin typeface="Times New Roman"/>
              <a:cs typeface="Times New Roman"/>
            </a:endParaRPr>
          </a:p>
          <a:p>
            <a:pPr marL="299085" marR="1333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играйте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вблизи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проезжей части.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Играть можно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спортивных площадках, парках,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футбольных коробках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там,  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где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нет движения</a:t>
            </a:r>
            <a:r>
              <a:rPr sz="1600" spc="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транспорта;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Ожидай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общественный транспорт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1600" spc="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остановках;</a:t>
            </a:r>
            <a:endParaRPr sz="1600">
              <a:latin typeface="Times New Roman"/>
              <a:cs typeface="Times New Roman"/>
            </a:endParaRPr>
          </a:p>
          <a:p>
            <a:pPr marL="299085" marR="14795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обходи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общественный транспорт ни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спереди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ни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сзади,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а 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подожди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пока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он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отъедет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от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остановки.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Найди</a:t>
            </a:r>
            <a:r>
              <a:rPr sz="1600" spc="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знак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«пешеходного перехода»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этом </a:t>
            </a:r>
            <a:r>
              <a:rPr sz="1600" spc="5" dirty="0">
                <a:solidFill>
                  <a:srgbClr val="001F5F"/>
                </a:solidFill>
                <a:latin typeface="Times New Roman"/>
                <a:cs typeface="Times New Roman"/>
              </a:rPr>
              <a:t>месте</a:t>
            </a:r>
            <a:r>
              <a:rPr sz="1600" spc="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переходи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проезжую часть;</a:t>
            </a:r>
            <a:endParaRPr sz="1600">
              <a:latin typeface="Times New Roman"/>
              <a:cs typeface="Times New Roman"/>
            </a:endParaRPr>
          </a:p>
          <a:p>
            <a:pPr marL="299085" marR="37592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Самые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безопасные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пешеходные переходы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– надземные и 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подземные;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движении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улице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пользоваться</a:t>
            </a:r>
            <a:r>
              <a:rPr sz="1600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наушниками;</a:t>
            </a:r>
            <a:endParaRPr sz="16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переходе 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через проезжую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часть </a:t>
            </a: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снимать капюшоны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600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не</a:t>
            </a:r>
            <a:endParaRPr sz="16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пользоваться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мобильными</a:t>
            </a:r>
            <a:r>
              <a:rPr sz="1600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телефонами.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8991" y="6239254"/>
            <a:ext cx="8496300" cy="61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87272" y="6331711"/>
            <a:ext cx="8049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30" dirty="0">
                <a:solidFill>
                  <a:srgbClr val="000066"/>
                </a:solidFill>
                <a:latin typeface="Times New Roman"/>
                <a:cs typeface="Times New Roman"/>
              </a:rPr>
              <a:t>Соблюдайте </a:t>
            </a:r>
            <a:r>
              <a:rPr sz="28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ПДД! </a:t>
            </a: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Берегите </a:t>
            </a:r>
            <a:r>
              <a:rPr sz="28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себя </a:t>
            </a:r>
            <a:r>
              <a:rPr sz="28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своих</a:t>
            </a:r>
            <a:r>
              <a:rPr sz="2800" b="1" spc="1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близких!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78863" y="4986528"/>
            <a:ext cx="3861816" cy="1322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6723" y="161544"/>
            <a:ext cx="3124200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30467" y="161544"/>
            <a:ext cx="2779776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78758" y="279857"/>
            <a:ext cx="46132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Уважаемые</a:t>
            </a:r>
            <a:r>
              <a:rPr spc="-45" dirty="0"/>
              <a:t> </a:t>
            </a:r>
            <a:r>
              <a:rPr spc="-15" dirty="0"/>
              <a:t>родители!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7619" y="1273505"/>
            <a:ext cx="11086465" cy="5216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202430" algn="just">
              <a:lnSpc>
                <a:spcPct val="99700"/>
              </a:lnSpc>
              <a:spcBef>
                <a:spcPts val="105"/>
              </a:spcBef>
            </a:pP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период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самоизоляции не </a:t>
            </a:r>
            <a:r>
              <a:rPr sz="2800" spc="-55" dirty="0">
                <a:solidFill>
                  <a:srgbClr val="001F5F"/>
                </a:solidFill>
                <a:latin typeface="Times New Roman"/>
                <a:cs typeface="Times New Roman"/>
              </a:rPr>
              <a:t>забудьте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с детьми 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проговорить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правила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безопасного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поведения 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во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время </a:t>
            </a:r>
            <a:r>
              <a:rPr sz="2800" spc="-25" dirty="0">
                <a:solidFill>
                  <a:srgbClr val="001F5F"/>
                </a:solidFill>
                <a:latin typeface="Times New Roman"/>
                <a:cs typeface="Times New Roman"/>
              </a:rPr>
              <a:t>вашего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отсутствия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дома. Это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время  повышенной </a:t>
            </a:r>
            <a:r>
              <a:rPr sz="2800" spc="5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опасности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здоровья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и  жизни детей.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Расскажите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объясните</a:t>
            </a:r>
            <a:r>
              <a:rPr sz="2800" spc="6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им о  </a:t>
            </a:r>
            <a:r>
              <a:rPr sz="2800" spc="-25" dirty="0">
                <a:solidFill>
                  <a:srgbClr val="001F5F"/>
                </a:solidFill>
                <a:latin typeface="Times New Roman"/>
                <a:cs typeface="Times New Roman"/>
              </a:rPr>
              <a:t>необходимости соблюдения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безопасного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поведения.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50">
              <a:latin typeface="Times New Roman"/>
              <a:cs typeface="Times New Roman"/>
            </a:endParaRPr>
          </a:p>
          <a:p>
            <a:pPr marL="262890" algn="ctr">
              <a:lnSpc>
                <a:spcPct val="100000"/>
              </a:lnSpc>
            </a:pP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ПОМНИТЕ!!</a:t>
            </a:r>
            <a:endParaRPr sz="2800">
              <a:latin typeface="Times New Roman"/>
              <a:cs typeface="Times New Roman"/>
            </a:endParaRPr>
          </a:p>
          <a:p>
            <a:pPr marL="273050" marR="5080" algn="ctr">
              <a:lnSpc>
                <a:spcPct val="100000"/>
              </a:lnSpc>
            </a:pPr>
            <a:r>
              <a:rPr sz="2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Родители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несут полную ответственность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за жизнь и </a:t>
            </a:r>
            <a:r>
              <a:rPr sz="2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здоровье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своих 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детей </a:t>
            </a:r>
            <a:r>
              <a:rPr sz="2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(согласно </a:t>
            </a:r>
            <a:r>
              <a:rPr sz="2800"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ст.63,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65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Семейного </a:t>
            </a:r>
            <a:r>
              <a:rPr sz="28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кодекса </a:t>
            </a:r>
            <a:r>
              <a:rPr sz="2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РФ, </a:t>
            </a:r>
            <a:r>
              <a:rPr sz="28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ст.5.35  </a:t>
            </a: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административного </a:t>
            </a:r>
            <a:r>
              <a:rPr sz="28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кодекса</a:t>
            </a:r>
            <a:r>
              <a:rPr sz="2800" b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РФ)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73836" cy="970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24216" y="1161288"/>
            <a:ext cx="3785616" cy="3683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076" y="829055"/>
            <a:ext cx="41224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9015" y="829055"/>
            <a:ext cx="563879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47615" y="829055"/>
            <a:ext cx="7380732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5876" y="905078"/>
            <a:ext cx="10782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ДОРОЖНЫЕ </a:t>
            </a:r>
            <a:r>
              <a:rPr sz="2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ЛОВУШКИ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24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СИТУАЦИЯ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ОБМАНЧИВОЙ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181" y="2430907"/>
            <a:ext cx="5577840" cy="803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наиболее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опасных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мест.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Не спешите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автобус,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троллейбус, 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трамвай - </a:t>
            </a:r>
            <a:r>
              <a:rPr sz="1700" spc="-40" dirty="0">
                <a:solidFill>
                  <a:srgbClr val="001F5F"/>
                </a:solidFill>
                <a:latin typeface="Times New Roman"/>
                <a:cs typeface="Times New Roman"/>
              </a:rPr>
              <a:t>будьте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внимательны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бдительны при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переходе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проезжей</a:t>
            </a: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части.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681" y="4504182"/>
            <a:ext cx="1244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1F5F"/>
                </a:solidFill>
                <a:latin typeface="Wingdings"/>
                <a:cs typeface="Wingdings"/>
              </a:rPr>
              <a:t>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681" y="5022341"/>
            <a:ext cx="1244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1F5F"/>
                </a:solidFill>
                <a:latin typeface="Wingdings"/>
                <a:cs typeface="Wingdings"/>
              </a:rPr>
              <a:t>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146685" indent="-571500" algn="just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584200" algn="l"/>
              </a:tabLst>
            </a:pPr>
            <a:r>
              <a:rPr b="1" i="1" spc="-5" dirty="0">
                <a:latin typeface="Times New Roman"/>
                <a:cs typeface="Times New Roman"/>
              </a:rPr>
              <a:t>Стоящий транспорт на остановках</a:t>
            </a:r>
            <a:r>
              <a:rPr spc="-5" dirty="0"/>
              <a:t>. </a:t>
            </a:r>
            <a:r>
              <a:rPr dirty="0"/>
              <a:t>На остановках  </a:t>
            </a:r>
            <a:r>
              <a:rPr spc="-5" dirty="0"/>
              <a:t>маршрутные </a:t>
            </a:r>
            <a:r>
              <a:rPr dirty="0"/>
              <a:t>транспортные </a:t>
            </a:r>
            <a:r>
              <a:rPr spc="-10" dirty="0"/>
              <a:t>средства закрывают </a:t>
            </a:r>
            <a:r>
              <a:rPr dirty="0"/>
              <a:t>собой  </a:t>
            </a:r>
            <a:r>
              <a:rPr spc="-5" dirty="0"/>
              <a:t>довольно большой участок дороги, по </a:t>
            </a:r>
            <a:r>
              <a:rPr spc="-20" dirty="0"/>
              <a:t>которому </a:t>
            </a:r>
            <a:r>
              <a:rPr dirty="0"/>
              <a:t>в</a:t>
            </a:r>
            <a:r>
              <a:rPr spc="-80" dirty="0"/>
              <a:t> </a:t>
            </a:r>
            <a:r>
              <a:rPr spc="-15" dirty="0"/>
              <a:t>этот</a:t>
            </a:r>
          </a:p>
          <a:p>
            <a:pPr marL="584200">
              <a:lnSpc>
                <a:spcPct val="100000"/>
              </a:lnSpc>
            </a:pPr>
            <a:r>
              <a:rPr spc="-5" dirty="0"/>
              <a:t>момент едут другие </a:t>
            </a:r>
            <a:r>
              <a:rPr spc="-10" dirty="0"/>
              <a:t>автомобили </a:t>
            </a:r>
            <a:r>
              <a:rPr dirty="0"/>
              <a:t>– </a:t>
            </a:r>
            <a:r>
              <a:rPr spc="-15" dirty="0"/>
              <a:t>выходить </a:t>
            </a:r>
            <a:r>
              <a:rPr spc="-5" dirty="0"/>
              <a:t>из-за </a:t>
            </a:r>
            <a:r>
              <a:rPr spc="-15" dirty="0"/>
              <a:t>него</a:t>
            </a:r>
            <a:r>
              <a:rPr spc="-114" dirty="0"/>
              <a:t> </a:t>
            </a:r>
            <a:r>
              <a:rPr dirty="0"/>
              <a:t>–</a:t>
            </a:r>
          </a:p>
          <a:p>
            <a:pPr marL="584200">
              <a:lnSpc>
                <a:spcPct val="100000"/>
              </a:lnSpc>
            </a:pPr>
            <a:r>
              <a:rPr dirty="0"/>
              <a:t>опасно для</a:t>
            </a:r>
            <a:r>
              <a:rPr spc="-30" dirty="0"/>
              <a:t> </a:t>
            </a:r>
            <a:r>
              <a:rPr spc="-5" dirty="0"/>
              <a:t>жизни</a:t>
            </a:r>
          </a:p>
          <a:p>
            <a:pPr marL="584200">
              <a:lnSpc>
                <a:spcPct val="100000"/>
              </a:lnSpc>
            </a:pPr>
            <a:r>
              <a:rPr b="1" i="1" spc="-5" dirty="0">
                <a:latin typeface="Times New Roman"/>
                <a:cs typeface="Times New Roman"/>
              </a:rPr>
              <a:t>Пропустите </a:t>
            </a:r>
            <a:r>
              <a:rPr b="1" i="1" dirty="0">
                <a:latin typeface="Times New Roman"/>
                <a:cs typeface="Times New Roman"/>
              </a:rPr>
              <a:t>транспортное </a:t>
            </a:r>
            <a:r>
              <a:rPr spc="-5" dirty="0"/>
              <a:t>средство, </a:t>
            </a:r>
            <a:r>
              <a:rPr spc="-15" dirty="0"/>
              <a:t>которое</a:t>
            </a:r>
            <a:r>
              <a:rPr spc="-95" dirty="0"/>
              <a:t> </a:t>
            </a:r>
            <a:r>
              <a:rPr spc="-5" dirty="0"/>
              <a:t>не</a:t>
            </a:r>
          </a:p>
          <a:p>
            <a:pPr marL="584200">
              <a:lnSpc>
                <a:spcPct val="100000"/>
              </a:lnSpc>
            </a:pPr>
            <a:r>
              <a:rPr dirty="0"/>
              <a:t>собирается </a:t>
            </a:r>
            <a:r>
              <a:rPr spc="-5" dirty="0"/>
              <a:t>останавливаться на </a:t>
            </a:r>
            <a:r>
              <a:rPr spc="-20" dirty="0"/>
              <a:t>пешеходном</a:t>
            </a:r>
            <a:r>
              <a:rPr spc="-70" dirty="0"/>
              <a:t> </a:t>
            </a:r>
            <a:r>
              <a:rPr spc="-20" dirty="0"/>
              <a:t>переходе.</a:t>
            </a:r>
          </a:p>
          <a:p>
            <a:pPr marL="584200">
              <a:lnSpc>
                <a:spcPct val="100000"/>
              </a:lnSpc>
            </a:pPr>
            <a:r>
              <a:rPr b="1" i="1" spc="-5" dirty="0">
                <a:latin typeface="Times New Roman"/>
                <a:cs typeface="Times New Roman"/>
              </a:rPr>
              <a:t>Едущий </a:t>
            </a:r>
            <a:r>
              <a:rPr b="1" i="1" spc="-15" dirty="0">
                <a:latin typeface="Times New Roman"/>
                <a:cs typeface="Times New Roman"/>
              </a:rPr>
              <a:t>автомобиль </a:t>
            </a:r>
            <a:r>
              <a:rPr spc="-20" dirty="0"/>
              <a:t>нередко </a:t>
            </a:r>
            <a:r>
              <a:rPr spc="-5" dirty="0"/>
              <a:t>закрывает </a:t>
            </a:r>
            <a:r>
              <a:rPr dirty="0"/>
              <a:t>собой</a:t>
            </a:r>
            <a:r>
              <a:rPr spc="-15" dirty="0"/>
              <a:t> другой,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21181" y="5281422"/>
            <a:ext cx="559562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движущиеся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транспортное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средство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1700" spc="-40" dirty="0">
                <a:solidFill>
                  <a:srgbClr val="001F5F"/>
                </a:solidFill>
                <a:latin typeface="Times New Roman"/>
                <a:cs typeface="Times New Roman"/>
              </a:rPr>
              <a:t>будьте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внимательны</a:t>
            </a:r>
            <a:r>
              <a:rPr sz="1700" spc="-1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не торопитесь при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переходе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проезжей</a:t>
            </a:r>
            <a:r>
              <a:rPr sz="1700" spc="-1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части.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542288"/>
            <a:ext cx="989075" cy="3861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9681" y="1396111"/>
            <a:ext cx="6063615" cy="802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indent="-571500">
              <a:lnSpc>
                <a:spcPts val="2030"/>
              </a:lnSpc>
              <a:spcBef>
                <a:spcPts val="105"/>
              </a:spcBef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17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Главная 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опасность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-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стоящий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транспорт.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Неожиданный</a:t>
            </a:r>
            <a:r>
              <a:rPr sz="1700" spc="-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Wingdings"/>
                <a:cs typeface="Wingdings"/>
              </a:rPr>
              <a:t></a:t>
            </a:r>
            <a:endParaRPr sz="1700">
              <a:latin typeface="Wingdings"/>
              <a:cs typeface="Wingdings"/>
            </a:endParaRPr>
          </a:p>
          <a:p>
            <a:pPr marL="584200">
              <a:lnSpc>
                <a:spcPts val="2030"/>
              </a:lnSpc>
            </a:pP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выход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на проезжую часть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из-за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стоящих</a:t>
            </a:r>
            <a:r>
              <a:rPr sz="170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автомобилей,</a:t>
            </a:r>
            <a:endParaRPr sz="1700">
              <a:latin typeface="Times New Roman"/>
              <a:cs typeface="Times New Roman"/>
            </a:endParaRPr>
          </a:p>
          <a:p>
            <a:pPr marL="584200">
              <a:lnSpc>
                <a:spcPct val="100000"/>
              </a:lnSpc>
            </a:pP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деревьев,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остановок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может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привести к опасной</a:t>
            </a:r>
            <a:r>
              <a:rPr sz="1700" spc="-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ситуации.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681" y="2173351"/>
            <a:ext cx="595185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583565" algn="l"/>
                <a:tab pos="584200" algn="l"/>
                <a:tab pos="5839460" algn="l"/>
              </a:tabLst>
            </a:pP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Ос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анов</a:t>
            </a:r>
            <a:r>
              <a:rPr sz="17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общ</a:t>
            </a:r>
            <a:r>
              <a:rPr sz="1700" b="1" i="1" spc="-3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700" b="1" i="1" spc="-3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енного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ранспо</a:t>
            </a:r>
            <a:r>
              <a:rPr sz="17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а 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дно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з	</a:t>
            </a:r>
            <a:r>
              <a:rPr sz="1700" dirty="0">
                <a:solidFill>
                  <a:srgbClr val="001F5F"/>
                </a:solidFill>
                <a:latin typeface="Wingdings"/>
                <a:cs typeface="Wingdings"/>
              </a:rPr>
              <a:t>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6594" y="4505705"/>
            <a:ext cx="1244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1F5F"/>
                </a:solidFill>
                <a:latin typeface="Wingdings"/>
                <a:cs typeface="Wingdings"/>
              </a:rPr>
              <a:t></a:t>
            </a:r>
            <a:endParaRPr sz="1700">
              <a:latin typeface="Wingdings"/>
              <a:cs typeface="Wingding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76594" y="1396111"/>
            <a:ext cx="5795010" cy="417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872490" algn="just">
              <a:lnSpc>
                <a:spcPct val="100000"/>
              </a:lnSpc>
              <a:spcBef>
                <a:spcPts val="105"/>
              </a:spcBef>
            </a:pP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«Пустынная 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улица»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 транспортные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средства  появляются </a:t>
            </a: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редко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выбегайте на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дорогу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посмотрев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</a:t>
            </a:r>
            <a:r>
              <a:rPr sz="1700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сторонам.</a:t>
            </a:r>
            <a:endParaRPr sz="1700">
              <a:latin typeface="Times New Roman"/>
              <a:cs typeface="Times New Roman"/>
            </a:endParaRPr>
          </a:p>
          <a:p>
            <a:pPr marL="584200" marR="69215">
              <a:lnSpc>
                <a:spcPct val="100000"/>
              </a:lnSpc>
            </a:pP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«Осевая линия»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 дойдя до середины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проезжей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части</a:t>
            </a:r>
            <a:r>
              <a:rPr sz="1700" spc="-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остановившись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стойте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спокойно.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Следите за  транспортом двигающимся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правой стороны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 забывайте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забывают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об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</a:t>
            </a:r>
            <a:r>
              <a:rPr sz="1700" spc="-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спиной.</a:t>
            </a:r>
            <a:endParaRPr sz="17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17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Переход 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дороги </a:t>
            </a: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зелёный 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сигнал 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светофора</a:t>
            </a:r>
            <a:r>
              <a:rPr sz="17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–</a:t>
            </a:r>
            <a:endParaRPr sz="1700">
              <a:latin typeface="Times New Roman"/>
              <a:cs typeface="Times New Roman"/>
            </a:endParaRPr>
          </a:p>
          <a:p>
            <a:pPr marL="584200" marR="5080">
              <a:lnSpc>
                <a:spcPct val="100000"/>
              </a:lnSpc>
            </a:pP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остановись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убедись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в безопасности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своего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перехода.  Убедись,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что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весь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остановился.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Помни,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1700" spc="-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том, 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что водители нарушают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ПДД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мчатся на</a:t>
            </a:r>
            <a:r>
              <a:rPr sz="1700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высокой</a:t>
            </a:r>
            <a:endParaRPr sz="1700">
              <a:latin typeface="Times New Roman"/>
              <a:cs typeface="Times New Roman"/>
            </a:endParaRPr>
          </a:p>
          <a:p>
            <a:pPr marL="584200">
              <a:lnSpc>
                <a:spcPct val="100000"/>
              </a:lnSpc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скорости,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игнорируя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сигналы</a:t>
            </a:r>
            <a:r>
              <a:rPr sz="17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светофора.</a:t>
            </a:r>
            <a:endParaRPr sz="1700">
              <a:latin typeface="Times New Roman"/>
              <a:cs typeface="Times New Roman"/>
            </a:endParaRPr>
          </a:p>
          <a:p>
            <a:pPr marL="584200">
              <a:lnSpc>
                <a:spcPct val="100000"/>
              </a:lnSpc>
              <a:spcBef>
                <a:spcPts val="5"/>
              </a:spcBef>
            </a:pPr>
            <a:r>
              <a:rPr sz="17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«Машина </a:t>
            </a:r>
            <a:r>
              <a:rPr sz="17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едет 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медленно, </a:t>
            </a:r>
            <a:r>
              <a:rPr sz="17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успею </a:t>
            </a:r>
            <a:r>
              <a:rPr sz="17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перебежать»</a:t>
            </a:r>
            <a:r>
              <a:rPr sz="17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endParaRPr sz="1700">
              <a:latin typeface="Times New Roman"/>
              <a:cs typeface="Times New Roman"/>
            </a:endParaRPr>
          </a:p>
          <a:p>
            <a:pPr marL="584200">
              <a:lnSpc>
                <a:spcPct val="100000"/>
              </a:lnSpc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медленно движущаяся машина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может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скрывать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за</a:t>
            </a:r>
            <a:r>
              <a:rPr sz="1700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собой</a:t>
            </a:r>
            <a:endParaRPr sz="1700">
              <a:latin typeface="Times New Roman"/>
              <a:cs typeface="Times New Roman"/>
            </a:endParaRPr>
          </a:p>
          <a:p>
            <a:pPr marL="584200">
              <a:lnSpc>
                <a:spcPct val="100000"/>
              </a:lnSpc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другую, идущую на большой скорости </a:t>
            </a: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машину,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17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чем</a:t>
            </a:r>
            <a:endParaRPr sz="1700">
              <a:latin typeface="Times New Roman"/>
              <a:cs typeface="Times New Roman"/>
            </a:endParaRPr>
          </a:p>
          <a:p>
            <a:pPr marL="584200">
              <a:lnSpc>
                <a:spcPct val="100000"/>
              </a:lnSpc>
            </a:pP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многие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пешеходы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подозревают. </a:t>
            </a:r>
            <a:r>
              <a:rPr sz="1700" spc="-35" dirty="0">
                <a:solidFill>
                  <a:srgbClr val="001F5F"/>
                </a:solidFill>
                <a:latin typeface="Times New Roman"/>
                <a:cs typeface="Times New Roman"/>
              </a:rPr>
              <a:t>Будьте</a:t>
            </a:r>
            <a:r>
              <a:rPr sz="1700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внимательны.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0391" y="5698235"/>
            <a:ext cx="10824972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21" y="6185914"/>
            <a:ext cx="12146278" cy="672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4175" y="5801664"/>
            <a:ext cx="1182497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Осматривайте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дорогу </a:t>
            </a:r>
            <a:r>
              <a:rPr sz="3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при </a:t>
            </a:r>
            <a:r>
              <a:rPr sz="32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переходе </a:t>
            </a: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«пустынных»</a:t>
            </a:r>
            <a:r>
              <a:rPr sz="32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улиц.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2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Соблюдайте </a:t>
            </a:r>
            <a:r>
              <a:rPr sz="3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правила </a:t>
            </a:r>
            <a:r>
              <a:rPr sz="32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безопасного поведения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на </a:t>
            </a:r>
            <a:r>
              <a:rPr sz="32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проезжей</a:t>
            </a:r>
            <a:r>
              <a:rPr sz="3200" b="1" spc="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части!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18104" y="96011"/>
            <a:ext cx="6099048" cy="11186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419983" y="227203"/>
            <a:ext cx="54629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Дорожная</a:t>
            </a:r>
            <a:r>
              <a:rPr sz="4000" spc="-60" dirty="0"/>
              <a:t> </a:t>
            </a:r>
            <a:r>
              <a:rPr sz="4000" spc="-5" dirty="0"/>
              <a:t>безопасность</a:t>
            </a: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2163" y="160020"/>
            <a:ext cx="9992868" cy="1008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3182" y="277114"/>
            <a:ext cx="9192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Профилактика </a:t>
            </a:r>
            <a:r>
              <a:rPr spc="-10" dirty="0"/>
              <a:t>респираторных</a:t>
            </a:r>
            <a:r>
              <a:rPr spc="-35" dirty="0"/>
              <a:t> </a:t>
            </a:r>
            <a:r>
              <a:rPr spc="-15" dirty="0"/>
              <a:t>заболеваний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4797" y="1388490"/>
            <a:ext cx="873315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211454" indent="-5715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Всегда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после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улицы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посещения общественных </a:t>
            </a:r>
            <a:r>
              <a:rPr sz="2000" spc="10" dirty="0">
                <a:solidFill>
                  <a:srgbClr val="001F5F"/>
                </a:solidFill>
                <a:latin typeface="Times New Roman"/>
                <a:cs typeface="Times New Roman"/>
              </a:rPr>
              <a:t>мест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мойте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руки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лицо  мылом;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Без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необходимости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выходите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</a:t>
            </a:r>
            <a:r>
              <a:rPr sz="20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дома;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Разработайте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свой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личный режим дня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дома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расскажите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нем</a:t>
            </a:r>
            <a:r>
              <a:rPr sz="200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родителям;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Мойте руки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менее 20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секунд;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касайтесь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глаз,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рта и </a:t>
            </a:r>
            <a:r>
              <a:rPr sz="2000" spc="15" dirty="0">
                <a:solidFill>
                  <a:srgbClr val="001F5F"/>
                </a:solidFill>
                <a:latin typeface="Times New Roman"/>
                <a:cs typeface="Times New Roman"/>
              </a:rPr>
              <a:t>носа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мытыми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руками;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Избегайте тесного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контакта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людьми,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которые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кашляют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чихают;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Избегайте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контакты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бездомными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животными;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ешьте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из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чужой посуды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не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пейте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из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чужих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стаканов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кружек;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Фрукты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овощи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перед едой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тщательно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мыть</a:t>
            </a:r>
            <a:r>
              <a:rPr sz="200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мылом;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Ешьте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термически обработанную</a:t>
            </a:r>
            <a:r>
              <a:rPr sz="20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пищу;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Пить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бутилированную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или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термически обработанную</a:t>
            </a:r>
            <a:r>
              <a:rPr sz="20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воду;</a:t>
            </a:r>
            <a:endParaRPr sz="20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"/>
              <a:tabLst>
                <a:tab pos="583565" algn="l"/>
                <a:tab pos="58420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Ничего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подбирать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улице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несите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дом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– опасно для</a:t>
            </a:r>
            <a:r>
              <a:rPr sz="20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здоровья!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4383"/>
            <a:ext cx="1325879" cy="1339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39592" y="5563920"/>
            <a:ext cx="880491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815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При </a:t>
            </a:r>
            <a:r>
              <a:rPr sz="32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любом </a:t>
            </a: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недомогании </a:t>
            </a:r>
            <a:r>
              <a:rPr sz="32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срочно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сообщить  </a:t>
            </a: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родителям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sz="32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обратиться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к </a:t>
            </a:r>
            <a:r>
              <a:rPr sz="32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врачу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по </a:t>
            </a:r>
            <a:r>
              <a:rPr sz="32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номеру</a:t>
            </a:r>
            <a:r>
              <a:rPr sz="32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103!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57131" y="1363980"/>
            <a:ext cx="3110483" cy="3549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7295" y="5472682"/>
            <a:ext cx="882395" cy="1304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78439"/>
            <a:ext cx="12190475" cy="808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7732" y="117347"/>
            <a:ext cx="979932" cy="111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46248" y="117347"/>
            <a:ext cx="7050024" cy="1118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28341" y="249377"/>
            <a:ext cx="67379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Телефоны </a:t>
            </a:r>
            <a:r>
              <a:rPr sz="4000" spc="-10" dirty="0"/>
              <a:t>экстренных</a:t>
            </a:r>
            <a:r>
              <a:rPr sz="4000" spc="-50" dirty="0"/>
              <a:t> </a:t>
            </a:r>
            <a:r>
              <a:rPr sz="4000" spc="-20" dirty="0"/>
              <a:t>служб</a:t>
            </a:r>
            <a:endParaRPr sz="4000"/>
          </a:p>
        </p:txBody>
      </p:sp>
      <p:sp>
        <p:nvSpPr>
          <p:cNvPr id="6" name="object 6"/>
          <p:cNvSpPr/>
          <p:nvPr/>
        </p:nvSpPr>
        <p:spPr>
          <a:xfrm>
            <a:off x="1937004" y="1327403"/>
            <a:ext cx="8674608" cy="515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8726" y="5087823"/>
            <a:ext cx="673163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7865" algn="l"/>
                <a:tab pos="2907030" algn="l"/>
              </a:tabLst>
            </a:pPr>
            <a:r>
              <a:rPr sz="7200" dirty="0">
                <a:solidFill>
                  <a:srgbClr val="001F5F"/>
                </a:solidFill>
                <a:latin typeface="Times New Roman"/>
                <a:cs typeface="Times New Roman"/>
              </a:rPr>
              <a:t>8	(800)	20</a:t>
            </a:r>
            <a:r>
              <a:rPr sz="7200" spc="5" dirty="0">
                <a:solidFill>
                  <a:srgbClr val="001F5F"/>
                </a:solidFill>
                <a:latin typeface="Times New Roman"/>
                <a:cs typeface="Times New Roman"/>
              </a:rPr>
              <a:t>0</a:t>
            </a:r>
            <a:r>
              <a:rPr sz="7200" dirty="0">
                <a:solidFill>
                  <a:srgbClr val="001F5F"/>
                </a:solidFill>
                <a:latin typeface="Times New Roman"/>
                <a:cs typeface="Times New Roman"/>
              </a:rPr>
              <a:t>-19-10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3" y="78439"/>
            <a:ext cx="12190475" cy="808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6976" y="45719"/>
            <a:ext cx="6196583" cy="1231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2399" y="0"/>
            <a:ext cx="11101070" cy="4536440"/>
          </a:xfrm>
          <a:prstGeom prst="rect">
            <a:avLst/>
          </a:prstGeom>
        </p:spPr>
        <p:txBody>
          <a:bodyPr vert="horz" wrap="square" lIns="0" tIns="399415" rIns="0" bIns="0" rtlCol="0">
            <a:spAutoFit/>
          </a:bodyPr>
          <a:lstStyle/>
          <a:p>
            <a:pPr marL="154305" algn="ctr">
              <a:lnSpc>
                <a:spcPct val="100000"/>
              </a:lnSpc>
              <a:spcBef>
                <a:spcPts val="3145"/>
              </a:spcBef>
            </a:pPr>
            <a:r>
              <a:rPr sz="4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Ребёнок </a:t>
            </a:r>
            <a:r>
              <a:rPr sz="44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4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FFFFFF"/>
                </a:solidFill>
                <a:latin typeface="Times New Roman"/>
                <a:cs typeface="Times New Roman"/>
              </a:rPr>
              <a:t>опасности</a:t>
            </a:r>
            <a:endParaRPr sz="44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2220"/>
              </a:spcBef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Следственном </a:t>
            </a:r>
            <a:r>
              <a:rPr sz="32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комитете </a:t>
            </a:r>
            <a:r>
              <a:rPr sz="3200" spc="-15" dirty="0">
                <a:solidFill>
                  <a:srgbClr val="001F5F"/>
                </a:solidFill>
                <a:latin typeface="Times New Roman"/>
                <a:cs typeface="Times New Roman"/>
              </a:rPr>
              <a:t>Российской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Федерации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организована  </a:t>
            </a:r>
            <a:r>
              <a:rPr sz="3200" spc="-20" dirty="0">
                <a:solidFill>
                  <a:srgbClr val="001F5F"/>
                </a:solidFill>
                <a:latin typeface="Times New Roman"/>
                <a:cs typeface="Times New Roman"/>
              </a:rPr>
              <a:t>круглосуточная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работа </a:t>
            </a:r>
            <a:r>
              <a:rPr sz="3200" spc="5" dirty="0">
                <a:solidFill>
                  <a:srgbClr val="001F5F"/>
                </a:solidFill>
                <a:latin typeface="Times New Roman"/>
                <a:cs typeface="Times New Roman"/>
              </a:rPr>
              <a:t>телефонной</a:t>
            </a:r>
            <a:r>
              <a:rPr sz="3200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линии</a:t>
            </a:r>
            <a:endParaRPr sz="3200">
              <a:latin typeface="Times New Roman"/>
              <a:cs typeface="Times New Roman"/>
            </a:endParaRPr>
          </a:p>
          <a:p>
            <a:pPr marR="4445" algn="ctr">
              <a:lnSpc>
                <a:spcPts val="5700"/>
              </a:lnSpc>
            </a:pPr>
            <a:r>
              <a:rPr sz="4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«Ребенок </a:t>
            </a:r>
            <a:r>
              <a:rPr sz="48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4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опасности»</a:t>
            </a:r>
            <a:endParaRPr sz="4800">
              <a:latin typeface="Times New Roman"/>
              <a:cs typeface="Times New Roman"/>
            </a:endParaRPr>
          </a:p>
          <a:p>
            <a:pPr marL="123825" marR="120014" algn="ctr">
              <a:lnSpc>
                <a:spcPct val="100000"/>
              </a:lnSpc>
              <a:spcBef>
                <a:spcPts val="65"/>
              </a:spcBef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незамедлительного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реагирования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обращения граждан о 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совершенном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или </a:t>
            </a:r>
            <a:r>
              <a:rPr sz="3200" spc="-20" dirty="0">
                <a:solidFill>
                  <a:srgbClr val="001F5F"/>
                </a:solidFill>
                <a:latin typeface="Times New Roman"/>
                <a:cs typeface="Times New Roman"/>
              </a:rPr>
              <a:t>готовящемся </a:t>
            </a:r>
            <a:r>
              <a:rPr sz="3200" spc="5" dirty="0">
                <a:solidFill>
                  <a:srgbClr val="001F5F"/>
                </a:solidFill>
                <a:latin typeface="Times New Roman"/>
                <a:cs typeface="Times New Roman"/>
              </a:rPr>
              <a:t>преступлении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отношении  несовершеннолетнего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896109"/>
            <a:ext cx="9727692" cy="5961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33993" y="3010280"/>
            <a:ext cx="3907154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3220" marR="164465" indent="-1905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Анонимно, </a:t>
            </a: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бесплатно, 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конфиденциально</a:t>
            </a:r>
            <a:r>
              <a:rPr sz="28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endParaRPr sz="2800">
              <a:latin typeface="Times New Roman"/>
              <a:cs typeface="Times New Roman"/>
            </a:endParaRPr>
          </a:p>
          <a:p>
            <a:pPr marL="965200" marR="5080" indent="-952500">
              <a:lnSpc>
                <a:spcPct val="100000"/>
              </a:lnSpc>
            </a:pP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9.00 до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18.00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</a:t>
            </a:r>
            <a:r>
              <a:rPr sz="28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рабочим 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дням,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время  </a:t>
            </a:r>
            <a:r>
              <a:rPr sz="2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московское,</a:t>
            </a:r>
            <a:endParaRPr sz="2800">
              <a:latin typeface="Times New Roman"/>
              <a:cs typeface="Times New Roman"/>
            </a:endParaRPr>
          </a:p>
          <a:p>
            <a:pPr marL="425450">
              <a:lnSpc>
                <a:spcPct val="100000"/>
              </a:lnSpc>
              <a:spcBef>
                <a:spcPts val="5"/>
              </a:spcBef>
            </a:pP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  <a:hlinkClick r:id="rId3"/>
              </a:rPr>
              <a:t>www.detionline.com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3" y="78439"/>
            <a:ext cx="12190475" cy="808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515" y="71627"/>
            <a:ext cx="11871960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0369" y="204038"/>
            <a:ext cx="11229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5" dirty="0">
                <a:latin typeface="Times New Roman"/>
                <a:cs typeface="Times New Roman"/>
              </a:rPr>
              <a:t>Горячая </a:t>
            </a:r>
            <a:r>
              <a:rPr sz="4000" b="0" spc="-10" dirty="0">
                <a:latin typeface="Times New Roman"/>
                <a:cs typeface="Times New Roman"/>
              </a:rPr>
              <a:t>линия </a:t>
            </a:r>
            <a:r>
              <a:rPr sz="4000" b="0" spc="5" dirty="0">
                <a:latin typeface="Times New Roman"/>
                <a:cs typeface="Times New Roman"/>
              </a:rPr>
              <a:t>Дети </a:t>
            </a:r>
            <a:r>
              <a:rPr sz="4000" b="0" dirty="0">
                <a:latin typeface="Times New Roman"/>
                <a:cs typeface="Times New Roman"/>
              </a:rPr>
              <a:t>России </a:t>
            </a:r>
            <a:r>
              <a:rPr sz="4000" b="0" spc="-10" dirty="0">
                <a:latin typeface="Times New Roman"/>
                <a:cs typeface="Times New Roman"/>
              </a:rPr>
              <a:t>Онлайн </a:t>
            </a:r>
            <a:r>
              <a:rPr sz="4000" b="0" spc="-5" dirty="0">
                <a:latin typeface="Times New Roman"/>
                <a:cs typeface="Times New Roman"/>
              </a:rPr>
              <a:t>8 800 </a:t>
            </a:r>
            <a:r>
              <a:rPr sz="4000" b="0" dirty="0">
                <a:latin typeface="Times New Roman"/>
                <a:cs typeface="Times New Roman"/>
              </a:rPr>
              <a:t>25 </a:t>
            </a:r>
            <a:r>
              <a:rPr sz="4000" b="0" spc="-5" dirty="0">
                <a:latin typeface="Times New Roman"/>
                <a:cs typeface="Times New Roman"/>
              </a:rPr>
              <a:t>000</a:t>
            </a:r>
            <a:r>
              <a:rPr sz="4000" b="0" spc="70" dirty="0">
                <a:latin typeface="Times New Roman"/>
                <a:cs typeface="Times New Roman"/>
              </a:rPr>
              <a:t> </a:t>
            </a:r>
            <a:r>
              <a:rPr sz="4000" b="0" spc="-5" dirty="0">
                <a:latin typeface="Times New Roman"/>
                <a:cs typeface="Times New Roman"/>
              </a:rPr>
              <a:t>15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6723" y="161544"/>
            <a:ext cx="3124200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30467" y="161544"/>
            <a:ext cx="2779776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78758" y="279857"/>
            <a:ext cx="46132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Уважаемые</a:t>
            </a:r>
            <a:r>
              <a:rPr spc="-45" dirty="0"/>
              <a:t> </a:t>
            </a:r>
            <a:r>
              <a:rPr spc="-15" dirty="0"/>
              <a:t>родители!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8876" y="1251584"/>
            <a:ext cx="6245860" cy="4431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235585" indent="-28702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720" algn="l"/>
              </a:tabLst>
            </a:pP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Родители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несут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полную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ответственность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жизнь 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здоровье  своих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детей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(согласно </a:t>
            </a: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ст.63,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65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Семейного </a:t>
            </a: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кодекса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РФ, 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ст.5.35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административного </a:t>
            </a:r>
            <a:r>
              <a:rPr sz="17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кодекса</a:t>
            </a:r>
            <a:r>
              <a:rPr sz="1700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РФ)</a:t>
            </a:r>
            <a:endParaRPr sz="17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Несовершеннолетним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возрасте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до 16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лет запрещено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находится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без сопровождения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взрослых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игорных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организациях,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кафе, 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ресторанах, барах, </a:t>
            </a:r>
            <a:r>
              <a:rPr sz="1700" spc="-30" dirty="0">
                <a:solidFill>
                  <a:srgbClr val="001F5F"/>
                </a:solidFill>
                <a:latin typeface="Times New Roman"/>
                <a:cs typeface="Times New Roman"/>
              </a:rPr>
              <a:t>где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продаётся на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разлив</a:t>
            </a:r>
            <a:r>
              <a:rPr sz="1700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алкогольная</a:t>
            </a:r>
            <a:endParaRPr sz="17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продукция;</a:t>
            </a:r>
            <a:endParaRPr sz="1700">
              <a:latin typeface="Times New Roman"/>
              <a:cs typeface="Times New Roman"/>
            </a:endParaRPr>
          </a:p>
          <a:p>
            <a:pPr marL="299085" marR="60769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Несовершеннолетним </a:t>
            </a:r>
            <a:r>
              <a:rPr sz="1700" spc="10" dirty="0">
                <a:solidFill>
                  <a:srgbClr val="001F5F"/>
                </a:solidFill>
                <a:latin typeface="Times New Roman"/>
                <a:cs typeface="Times New Roman"/>
              </a:rPr>
              <a:t>после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22:00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запрещено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находится</a:t>
            </a:r>
            <a:r>
              <a:rPr sz="1700" spc="-1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интернет-клубах,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дискотеках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других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развлекательных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заведениях;</a:t>
            </a:r>
            <a:endParaRPr sz="1700">
              <a:latin typeface="Times New Roman"/>
              <a:cs typeface="Times New Roman"/>
            </a:endParaRPr>
          </a:p>
          <a:p>
            <a:pPr marL="299085" marR="87249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Несовершеннолетним запрещено курить,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употреблять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токсические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наркотические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вещества,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алкогольную</a:t>
            </a:r>
            <a:r>
              <a:rPr sz="1700" spc="-1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17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спиртосодержащую продукцию, пиво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напитки</a:t>
            </a:r>
            <a:r>
              <a:rPr sz="170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изготовляемые</a:t>
            </a:r>
            <a:endParaRPr sz="17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1700" spc="5" dirty="0">
                <a:solidFill>
                  <a:srgbClr val="001F5F"/>
                </a:solidFill>
                <a:latin typeface="Times New Roman"/>
                <a:cs typeface="Times New Roman"/>
              </a:rPr>
              <a:t>основе</a:t>
            </a:r>
            <a:r>
              <a:rPr sz="17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001F5F"/>
                </a:solidFill>
                <a:latin typeface="Times New Roman"/>
                <a:cs typeface="Times New Roman"/>
              </a:rPr>
              <a:t>его;</a:t>
            </a:r>
            <a:endParaRPr sz="1700">
              <a:latin typeface="Times New Roman"/>
              <a:cs typeface="Times New Roman"/>
            </a:endParaRPr>
          </a:p>
          <a:p>
            <a:pPr marL="299085" marR="62357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В случае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нарушения подростками указанных</a:t>
            </a:r>
            <a:r>
              <a:rPr sz="1700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требований, 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несовершеннолетние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их родители </a:t>
            </a:r>
            <a:r>
              <a:rPr sz="1700" spc="-35" dirty="0">
                <a:solidFill>
                  <a:srgbClr val="001F5F"/>
                </a:solidFill>
                <a:latin typeface="Times New Roman"/>
                <a:cs typeface="Times New Roman"/>
              </a:rPr>
              <a:t>будут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привлечены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к  </a:t>
            </a:r>
            <a:r>
              <a:rPr sz="1700" spc="-10" dirty="0">
                <a:solidFill>
                  <a:srgbClr val="001F5F"/>
                </a:solidFill>
                <a:latin typeface="Times New Roman"/>
                <a:cs typeface="Times New Roman"/>
              </a:rPr>
              <a:t>уголовной </a:t>
            </a:r>
            <a:r>
              <a:rPr sz="17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административной</a:t>
            </a:r>
            <a:r>
              <a:rPr sz="17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1F5F"/>
                </a:solidFill>
                <a:latin typeface="Times New Roman"/>
                <a:cs typeface="Times New Roman"/>
              </a:rPr>
              <a:t>ответственности.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82485" y="1199769"/>
            <a:ext cx="5385435" cy="417258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3335" marR="33020">
              <a:lnSpc>
                <a:spcPct val="80000"/>
              </a:lnSpc>
              <a:spcBef>
                <a:spcPts val="509"/>
              </a:spcBef>
            </a:pPr>
            <a:r>
              <a:rPr sz="1700" b="1" dirty="0">
                <a:solidFill>
                  <a:srgbClr val="FF0000"/>
                </a:solidFill>
                <a:latin typeface="Times New Roman"/>
                <a:cs typeface="Times New Roman"/>
              </a:rPr>
              <a:t>Посещения </a:t>
            </a:r>
            <a:r>
              <a:rPr sz="17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подростками </a:t>
            </a:r>
            <a:r>
              <a:rPr sz="1700" b="1" dirty="0">
                <a:solidFill>
                  <a:srgbClr val="FF0000"/>
                </a:solidFill>
                <a:latin typeface="Times New Roman"/>
                <a:cs typeface="Times New Roman"/>
              </a:rPr>
              <a:t>общественных </a:t>
            </a:r>
            <a:r>
              <a:rPr sz="17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мест  </a:t>
            </a:r>
            <a:r>
              <a:rPr sz="17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регулируется </a:t>
            </a:r>
            <a:r>
              <a:rPr sz="17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федеральными законами нашей </a:t>
            </a:r>
            <a:r>
              <a:rPr sz="1700" b="1" dirty="0">
                <a:solidFill>
                  <a:srgbClr val="FF0000"/>
                </a:solidFill>
                <a:latin typeface="Times New Roman"/>
                <a:cs typeface="Times New Roman"/>
              </a:rPr>
              <a:t>страны.  А</a:t>
            </a:r>
            <a:r>
              <a:rPr sz="17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0000"/>
                </a:solidFill>
                <a:latin typeface="Times New Roman"/>
                <a:cs typeface="Times New Roman"/>
              </a:rPr>
              <a:t>именно:</a:t>
            </a:r>
            <a:endParaRPr sz="17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</a:pP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Конституцией</a:t>
            </a:r>
            <a:r>
              <a:rPr sz="1700" spc="-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РФ;</a:t>
            </a:r>
            <a:endParaRPr sz="17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sz="1700" spc="5" dirty="0">
                <a:solidFill>
                  <a:srgbClr val="000066"/>
                </a:solidFill>
                <a:latin typeface="Times New Roman"/>
                <a:cs typeface="Times New Roman"/>
              </a:rPr>
              <a:t>Семейным </a:t>
            </a:r>
            <a:r>
              <a:rPr sz="1700" spc="-30" dirty="0">
                <a:solidFill>
                  <a:srgbClr val="000066"/>
                </a:solidFill>
                <a:latin typeface="Times New Roman"/>
                <a:cs typeface="Times New Roman"/>
              </a:rPr>
              <a:t>Кодексом</a:t>
            </a:r>
            <a:r>
              <a:rPr sz="1700" spc="-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РФ;</a:t>
            </a:r>
            <a:endParaRPr sz="17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</a:pPr>
            <a:r>
              <a:rPr sz="1700" spc="-20" dirty="0">
                <a:solidFill>
                  <a:srgbClr val="000066"/>
                </a:solidFill>
                <a:latin typeface="Times New Roman"/>
                <a:cs typeface="Times New Roman"/>
              </a:rPr>
              <a:t>Законом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«Об </a:t>
            </a:r>
            <a:r>
              <a:rPr sz="1700" spc="5" dirty="0">
                <a:solidFill>
                  <a:srgbClr val="000066"/>
                </a:solidFill>
                <a:latin typeface="Times New Roman"/>
                <a:cs typeface="Times New Roman"/>
              </a:rPr>
              <a:t>основных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гарантиях прав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ребенка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700" spc="-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РФ».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835"/>
              </a:lnSpc>
            </a:pPr>
            <a:r>
              <a:rPr sz="1700" u="heavy" spc="-4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Общими правилами </a:t>
            </a:r>
            <a:r>
              <a:rPr sz="17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является </a:t>
            </a:r>
            <a:r>
              <a:rPr sz="17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разрешение </a:t>
            </a:r>
            <a:r>
              <a:rPr sz="17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находится</a:t>
            </a:r>
            <a:r>
              <a:rPr sz="1700" b="1" u="heavy" spc="-1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в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1835"/>
              </a:lnSpc>
            </a:pPr>
            <a:r>
              <a:rPr sz="1700" u="heavy" spc="-4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ночное </a:t>
            </a:r>
            <a:r>
              <a:rPr sz="17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время </a:t>
            </a:r>
            <a:r>
              <a:rPr sz="17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на </a:t>
            </a:r>
            <a:r>
              <a:rPr sz="17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улице </a:t>
            </a:r>
            <a:r>
              <a:rPr sz="17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или в</a:t>
            </a:r>
            <a:r>
              <a:rPr sz="1700" b="1" u="heavy" spc="-1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заведении:</a:t>
            </a:r>
            <a:endParaRPr sz="1700">
              <a:latin typeface="Times New Roman"/>
              <a:cs typeface="Times New Roman"/>
            </a:endParaRPr>
          </a:p>
          <a:p>
            <a:pPr marL="13335">
              <a:lnSpc>
                <a:spcPts val="1835"/>
              </a:lnSpc>
            </a:pP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лицам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младше 16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лет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разрешено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находится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вне 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дома</a:t>
            </a:r>
            <a:r>
              <a:rPr sz="1700" spc="-1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до</a:t>
            </a:r>
            <a:endParaRPr sz="1700">
              <a:latin typeface="Times New Roman"/>
              <a:cs typeface="Times New Roman"/>
            </a:endParaRPr>
          </a:p>
          <a:p>
            <a:pPr marL="13335">
              <a:lnSpc>
                <a:spcPts val="1835"/>
              </a:lnSpc>
            </a:pP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22,00</a:t>
            </a:r>
            <a:r>
              <a:rPr sz="1700" spc="-10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часов;</a:t>
            </a:r>
            <a:endParaRPr sz="1700">
              <a:latin typeface="Times New Roman"/>
              <a:cs typeface="Times New Roman"/>
            </a:endParaRPr>
          </a:p>
          <a:p>
            <a:pPr marL="13335" marR="489584">
              <a:lnSpc>
                <a:spcPct val="80000"/>
              </a:lnSpc>
              <a:spcBef>
                <a:spcPts val="405"/>
              </a:spcBef>
            </a:pP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лицам 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от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16-18 </a:t>
            </a:r>
            <a:r>
              <a:rPr sz="1700" spc="-35" dirty="0">
                <a:solidFill>
                  <a:srgbClr val="000066"/>
                </a:solidFill>
                <a:latin typeface="Times New Roman"/>
                <a:cs typeface="Times New Roman"/>
              </a:rPr>
              <a:t>лет,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позволено находится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 </a:t>
            </a:r>
            <a:r>
              <a:rPr sz="1700" spc="-20" dirty="0">
                <a:solidFill>
                  <a:srgbClr val="000066"/>
                </a:solidFill>
                <a:latin typeface="Times New Roman"/>
                <a:cs typeface="Times New Roman"/>
              </a:rPr>
              <a:t>улице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до  23,00</a:t>
            </a:r>
            <a:r>
              <a:rPr sz="1700" spc="-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часов.</a:t>
            </a:r>
            <a:endParaRPr sz="1700">
              <a:latin typeface="Times New Roman"/>
              <a:cs typeface="Times New Roman"/>
            </a:endParaRPr>
          </a:p>
          <a:p>
            <a:pPr marL="13335" marR="107950">
              <a:lnSpc>
                <a:spcPct val="80000"/>
              </a:lnSpc>
              <a:spcBef>
                <a:spcPts val="409"/>
              </a:spcBef>
            </a:pP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В обоих случаях 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выходить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из 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дома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разрешается 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правительством </a:t>
            </a:r>
            <a:r>
              <a:rPr sz="1700" spc="-25" dirty="0">
                <a:solidFill>
                  <a:srgbClr val="000066"/>
                </a:solidFill>
                <a:latin typeface="Times New Roman"/>
                <a:cs typeface="Times New Roman"/>
              </a:rPr>
              <a:t>только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с 6,00 утра. В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иных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ситуациях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во  время </a:t>
            </a:r>
            <a:r>
              <a:rPr sz="1700" spc="-20" dirty="0">
                <a:solidFill>
                  <a:srgbClr val="000066"/>
                </a:solidFill>
                <a:latin typeface="Times New Roman"/>
                <a:cs typeface="Times New Roman"/>
              </a:rPr>
              <a:t>комендантского </a:t>
            </a:r>
            <a:r>
              <a:rPr sz="1700" spc="5" dirty="0">
                <a:solidFill>
                  <a:srgbClr val="000066"/>
                </a:solidFill>
                <a:latin typeface="Times New Roman"/>
                <a:cs typeface="Times New Roman"/>
              </a:rPr>
              <a:t>часа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они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имеют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право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находится  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где-либо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вне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стен 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дома </a:t>
            </a:r>
            <a:r>
              <a:rPr sz="1700" spc="-25" dirty="0">
                <a:solidFill>
                  <a:srgbClr val="000066"/>
                </a:solidFill>
                <a:latin typeface="Times New Roman"/>
                <a:cs typeface="Times New Roman"/>
              </a:rPr>
              <a:t>только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в присутствии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родителей,  либо вы </a:t>
            </a:r>
            <a:r>
              <a:rPr sz="1700" dirty="0">
                <a:solidFill>
                  <a:srgbClr val="000066"/>
                </a:solidFill>
                <a:latin typeface="Times New Roman"/>
                <a:cs typeface="Times New Roman"/>
              </a:rPr>
              <a:t>присутствии лиц, </a:t>
            </a:r>
            <a:r>
              <a:rPr sz="1700" spc="-20" dirty="0">
                <a:solidFill>
                  <a:srgbClr val="000066"/>
                </a:solidFill>
                <a:latin typeface="Times New Roman"/>
                <a:cs typeface="Times New Roman"/>
              </a:rPr>
              <a:t>которые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имеют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право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брать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  </a:t>
            </a:r>
            <a:r>
              <a:rPr sz="1700" spc="-10" dirty="0">
                <a:solidFill>
                  <a:srgbClr val="000066"/>
                </a:solidFill>
                <a:latin typeface="Times New Roman"/>
                <a:cs typeface="Times New Roman"/>
              </a:rPr>
              <a:t>себя подобную</a:t>
            </a:r>
            <a:r>
              <a:rPr sz="17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0066"/>
                </a:solidFill>
                <a:latin typeface="Times New Roman"/>
                <a:cs typeface="Times New Roman"/>
              </a:rPr>
              <a:t>ответственность.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73124" y="6097101"/>
            <a:ext cx="9422892" cy="346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52550" y="5971133"/>
            <a:ext cx="94557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Всегда </a:t>
            </a: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контролируйте, </a:t>
            </a:r>
            <a:r>
              <a:rPr sz="2800" b="1" spc="-55" dirty="0">
                <a:solidFill>
                  <a:srgbClr val="000066"/>
                </a:solidFill>
                <a:latin typeface="Times New Roman"/>
                <a:cs typeface="Times New Roman"/>
              </a:rPr>
              <a:t>где </a:t>
            </a:r>
            <a:r>
              <a:rPr sz="28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и с </a:t>
            </a:r>
            <a:r>
              <a:rPr sz="2800" b="1" spc="-30" dirty="0">
                <a:solidFill>
                  <a:srgbClr val="000066"/>
                </a:solidFill>
                <a:latin typeface="Times New Roman"/>
                <a:cs typeface="Times New Roman"/>
              </a:rPr>
              <a:t>кем </a:t>
            </a:r>
            <a:r>
              <a:rPr sz="2800" b="1" spc="-25" dirty="0">
                <a:solidFill>
                  <a:srgbClr val="000066"/>
                </a:solidFill>
                <a:latin typeface="Times New Roman"/>
                <a:cs typeface="Times New Roman"/>
              </a:rPr>
              <a:t>находится </a:t>
            </a:r>
            <a:r>
              <a:rPr sz="28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ваш</a:t>
            </a:r>
            <a:r>
              <a:rPr sz="2800" b="1" spc="18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0066"/>
                </a:solidFill>
                <a:latin typeface="Times New Roman"/>
                <a:cs typeface="Times New Roman"/>
              </a:rPr>
              <a:t>ребёнок!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6427" y="271272"/>
            <a:ext cx="3128772" cy="96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47988" y="0"/>
            <a:ext cx="2910840" cy="1226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6723" y="161544"/>
            <a:ext cx="3124200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30467" y="161544"/>
            <a:ext cx="2779776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78758" y="279857"/>
            <a:ext cx="46132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Уважаемые</a:t>
            </a:r>
            <a:r>
              <a:rPr spc="-45" dirty="0"/>
              <a:t> </a:t>
            </a:r>
            <a:r>
              <a:rPr spc="-15" dirty="0"/>
              <a:t>родители!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1211" y="1053845"/>
            <a:ext cx="10163175" cy="5818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Вы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всегда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должны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знать, </a:t>
            </a:r>
            <a:r>
              <a:rPr sz="2000" spc="-35" dirty="0">
                <a:solidFill>
                  <a:srgbClr val="001F5F"/>
                </a:solidFill>
                <a:latin typeface="Times New Roman"/>
                <a:cs typeface="Times New Roman"/>
              </a:rPr>
              <a:t>где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с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кем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находится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ваши</a:t>
            </a:r>
            <a:r>
              <a:rPr sz="20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дети;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Выработайте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привычку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у детей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всегда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сообщать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вам </a:t>
            </a:r>
            <a:r>
              <a:rPr sz="2000" spc="-35" dirty="0">
                <a:solidFill>
                  <a:srgbClr val="001F5F"/>
                </a:solidFill>
                <a:latin typeface="Times New Roman"/>
                <a:cs typeface="Times New Roman"/>
              </a:rPr>
              <a:t>где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с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кем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он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находиться;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Вы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должны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знать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друзей своих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детей телефоны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их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их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родителей;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Всегда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говорите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детям </a:t>
            </a:r>
            <a:r>
              <a:rPr sz="2000" spc="-40" dirty="0">
                <a:solidFill>
                  <a:srgbClr val="001F5F"/>
                </a:solidFill>
                <a:latin typeface="Times New Roman"/>
                <a:cs typeface="Times New Roman"/>
              </a:rPr>
              <a:t>куда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какое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время вы</a:t>
            </a:r>
            <a:r>
              <a:rPr sz="2000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уходите;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  <a:tab pos="1149350" algn="l"/>
                <a:tab pos="2056130" algn="l"/>
                <a:tab pos="3232785" algn="l"/>
                <a:tab pos="4511675" algn="l"/>
                <a:tab pos="4892675" algn="l"/>
                <a:tab pos="5788660" algn="l"/>
                <a:tab pos="6547484" algn="l"/>
                <a:tab pos="7564755" algn="l"/>
                <a:tab pos="7806690" algn="l"/>
                <a:tab pos="900684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Перед	</a:t>
            </a:r>
            <a:r>
              <a:rPr sz="2000" spc="-35" dirty="0">
                <a:solidFill>
                  <a:srgbClr val="001F5F"/>
                </a:solidFill>
                <a:latin typeface="Times New Roman"/>
                <a:cs typeface="Times New Roman"/>
              </a:rPr>
              <a:t>уходом	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положить	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(повесить)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	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видное	место	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памятку	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	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номерами	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телефонов</a:t>
            </a:r>
            <a:endParaRPr sz="2000">
              <a:latin typeface="Times New Roman"/>
              <a:cs typeface="Times New Roman"/>
            </a:endParaRPr>
          </a:p>
          <a:p>
            <a:pPr marL="354965">
              <a:lnSpc>
                <a:spcPct val="100000"/>
              </a:lnSpc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экстренных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служб;</a:t>
            </a:r>
            <a:endParaRPr sz="2000">
              <a:latin typeface="Times New Roman"/>
              <a:cs typeface="Times New Roman"/>
            </a:endParaRPr>
          </a:p>
          <a:p>
            <a:pPr marL="354965" marR="5715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10" dirty="0">
                <a:solidFill>
                  <a:srgbClr val="001F5F"/>
                </a:solidFill>
                <a:latin typeface="Times New Roman"/>
                <a:cs typeface="Times New Roman"/>
              </a:rPr>
              <a:t>После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вашего 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ухода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ребёнок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обязательно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должен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закрыть за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вами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дверь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проверить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надежность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замков;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Позаботьтесь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контролируемом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досуге ваших</a:t>
            </a:r>
            <a:r>
              <a:rPr sz="2000" spc="-1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детей;</a:t>
            </a:r>
            <a:endParaRPr sz="2000">
              <a:latin typeface="Times New Roman"/>
              <a:cs typeface="Times New Roman"/>
            </a:endParaRPr>
          </a:p>
          <a:p>
            <a:pPr marL="354965" marR="5715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Постарайтесь 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уделить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максимум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времени детям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подросткам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период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самоизоляции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карантинные</a:t>
            </a:r>
            <a:r>
              <a:rPr sz="20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дни;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Напомните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детям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общие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правила безопасного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поведения: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«Один дома»;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-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«Интернет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безопасность»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«Правила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поведения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период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самоизоляции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карантинные</a:t>
            </a:r>
            <a:r>
              <a:rPr sz="20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дни»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«Правила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безопасного поведения на</a:t>
            </a:r>
            <a:r>
              <a:rPr sz="20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улице»»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«Дорожная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безопасность»;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« </a:t>
            </a:r>
            <a:r>
              <a:rPr sz="20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Пожарная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безопасность»;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«Правила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электробезопасности».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61103" y="6140297"/>
            <a:ext cx="68281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Безопасность детей – в </a:t>
            </a:r>
            <a:r>
              <a:rPr sz="32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ваших</a:t>
            </a:r>
            <a:r>
              <a:rPr sz="32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руках!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44540" y="4272799"/>
            <a:ext cx="2093691" cy="1839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28731" y="19811"/>
            <a:ext cx="1738883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414" y="1922183"/>
            <a:ext cx="10102715" cy="540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7111" y="2253995"/>
            <a:ext cx="9646920" cy="123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2400" y="1729486"/>
            <a:ext cx="1012444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0710" marR="5080" indent="-588645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66"/>
                </a:solidFill>
              </a:rPr>
              <a:t>Правила </a:t>
            </a:r>
            <a:r>
              <a:rPr sz="4400" spc="-20" dirty="0">
                <a:solidFill>
                  <a:srgbClr val="000066"/>
                </a:solidFill>
              </a:rPr>
              <a:t>безопасного поведения </a:t>
            </a:r>
            <a:r>
              <a:rPr sz="4400" dirty="0">
                <a:solidFill>
                  <a:srgbClr val="000066"/>
                </a:solidFill>
              </a:rPr>
              <a:t>детей и  </a:t>
            </a:r>
            <a:r>
              <a:rPr sz="4400" spc="-30" dirty="0">
                <a:solidFill>
                  <a:srgbClr val="000066"/>
                </a:solidFill>
              </a:rPr>
              <a:t>подростков </a:t>
            </a:r>
            <a:r>
              <a:rPr sz="4400" dirty="0">
                <a:solidFill>
                  <a:srgbClr val="000066"/>
                </a:solidFill>
              </a:rPr>
              <a:t>в </a:t>
            </a:r>
            <a:r>
              <a:rPr sz="4400" spc="-25" dirty="0">
                <a:solidFill>
                  <a:srgbClr val="000066"/>
                </a:solidFill>
              </a:rPr>
              <a:t>период </a:t>
            </a:r>
            <a:r>
              <a:rPr sz="4400" spc="-10" dirty="0">
                <a:solidFill>
                  <a:srgbClr val="000066"/>
                </a:solidFill>
              </a:rPr>
              <a:t>самоизоляции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348995" y="4131564"/>
            <a:ext cx="11526012" cy="2590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348740" cy="1566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39" y="161544"/>
            <a:ext cx="12024360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9013" y="279857"/>
            <a:ext cx="113004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Правила </a:t>
            </a:r>
            <a:r>
              <a:rPr spc="-5" dirty="0"/>
              <a:t>личной безопасности </a:t>
            </a:r>
            <a:r>
              <a:rPr dirty="0"/>
              <a:t>в </a:t>
            </a:r>
            <a:r>
              <a:rPr spc="-20" dirty="0"/>
              <a:t>период</a:t>
            </a:r>
            <a:r>
              <a:rPr dirty="0"/>
              <a:t> </a:t>
            </a:r>
            <a:r>
              <a:rPr spc="-10" dirty="0"/>
              <a:t>самоизоляции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7223" y="992251"/>
            <a:ext cx="8830945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74549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  <a:tab pos="5947410" algn="l"/>
              </a:tabLst>
            </a:pP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Избегать </a:t>
            </a:r>
            <a:r>
              <a:rPr sz="2400" spc="15" dirty="0">
                <a:solidFill>
                  <a:srgbClr val="001F5F"/>
                </a:solidFill>
                <a:latin typeface="Times New Roman"/>
                <a:cs typeface="Times New Roman"/>
              </a:rPr>
              <a:t>мест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массового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скопления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людей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(фас </a:t>
            </a:r>
            <a:r>
              <a:rPr sz="2400" spc="-40" dirty="0">
                <a:solidFill>
                  <a:srgbClr val="001F5F"/>
                </a:solidFill>
                <a:latin typeface="Times New Roman"/>
                <a:cs typeface="Times New Roman"/>
              </a:rPr>
              <a:t>фуды,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кафе, 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рестораны,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торговые</a:t>
            </a:r>
            <a:r>
              <a:rPr sz="2400" spc="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центры,</a:t>
            </a:r>
            <a:r>
              <a:rPr sz="24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кинотеатры,	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центральные</a:t>
            </a:r>
            <a:r>
              <a:rPr sz="2400" spc="-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2400">
              <a:latin typeface="Times New Roman"/>
              <a:cs typeface="Times New Roman"/>
            </a:endParaRPr>
          </a:p>
          <a:p>
            <a:pPr marL="299085" marR="5080">
              <a:lnSpc>
                <a:spcPct val="100000"/>
              </a:lnSpc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привокзальные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площади, парки,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скверы,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спортивные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площадки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тд);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Без </a:t>
            </a:r>
            <a:r>
              <a:rPr sz="2400" spc="10" dirty="0">
                <a:solidFill>
                  <a:srgbClr val="001F5F"/>
                </a:solidFill>
                <a:latin typeface="Times New Roman"/>
                <a:cs typeface="Times New Roman"/>
              </a:rPr>
              <a:t>особой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необходимости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пользоваться</a:t>
            </a:r>
            <a:r>
              <a:rPr sz="24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общественным</a:t>
            </a:r>
            <a:endParaRPr sz="24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транспортом;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многолюдных </a:t>
            </a:r>
            <a:r>
              <a:rPr sz="2400" spc="15" dirty="0">
                <a:solidFill>
                  <a:srgbClr val="001F5F"/>
                </a:solidFill>
                <a:latin typeface="Times New Roman"/>
                <a:cs typeface="Times New Roman"/>
              </a:rPr>
              <a:t>местах 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носить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респиратор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(марлевую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повязку);</a:t>
            </a:r>
            <a:endParaRPr sz="2400">
              <a:latin typeface="Times New Roman"/>
              <a:cs typeface="Times New Roman"/>
            </a:endParaRPr>
          </a:p>
          <a:p>
            <a:pPr marL="299085" marR="29400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Смазывать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губы,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кончик </a:t>
            </a:r>
            <a:r>
              <a:rPr sz="2400" spc="15" dirty="0">
                <a:solidFill>
                  <a:srgbClr val="001F5F"/>
                </a:solidFill>
                <a:latin typeface="Times New Roman"/>
                <a:cs typeface="Times New Roman"/>
              </a:rPr>
              <a:t>носа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(внутри) 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руки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детским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кремом. 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Это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увлажняет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затрудняет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проникновение вирусов.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Можно 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использовать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смазывания губ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20" dirty="0">
                <a:solidFill>
                  <a:srgbClr val="001F5F"/>
                </a:solidFill>
                <a:latin typeface="Times New Roman"/>
                <a:cs typeface="Times New Roman"/>
              </a:rPr>
              <a:t>носа</a:t>
            </a:r>
            <a:r>
              <a:rPr sz="24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внутри</a:t>
            </a:r>
            <a:endParaRPr sz="24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противовирусную мазь,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например,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«Зовиракс»;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Ежедневно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протирать</a:t>
            </a:r>
            <a:r>
              <a:rPr sz="2400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антибактериальными,</a:t>
            </a:r>
            <a:endParaRPr sz="2400">
              <a:latin typeface="Times New Roman"/>
              <a:cs typeface="Times New Roman"/>
            </a:endParaRPr>
          </a:p>
          <a:p>
            <a:pPr marL="299085" marR="12065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спиртосодержащими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средствами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(водкой, одеколоном,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раствором  уксуса)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дверные ручки,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выключатели,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краны,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пишущие ручки, 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телефоны,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компьютерные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клавиатуры;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04607" y="3944111"/>
            <a:ext cx="2310377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18676" y="1296924"/>
            <a:ext cx="2423159" cy="2295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39" y="161544"/>
            <a:ext cx="12024360" cy="101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9013" y="279857"/>
            <a:ext cx="113004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Правила </a:t>
            </a:r>
            <a:r>
              <a:rPr spc="-5" dirty="0"/>
              <a:t>личной безопасности </a:t>
            </a:r>
            <a:r>
              <a:rPr dirty="0"/>
              <a:t>в </a:t>
            </a:r>
            <a:r>
              <a:rPr spc="-20" dirty="0"/>
              <a:t>период</a:t>
            </a:r>
            <a:r>
              <a:rPr dirty="0"/>
              <a:t> </a:t>
            </a:r>
            <a:r>
              <a:rPr spc="-10" dirty="0"/>
              <a:t>самоизоляции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1211" y="886205"/>
            <a:ext cx="9291320" cy="587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8813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Мыть руки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мылом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несколько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раз в день,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полоскать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рот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15" dirty="0">
                <a:solidFill>
                  <a:srgbClr val="001F5F"/>
                </a:solidFill>
                <a:latin typeface="Times New Roman"/>
                <a:cs typeface="Times New Roman"/>
              </a:rPr>
              <a:t>нос 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подсоленной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водой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добавлением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перекиси</a:t>
            </a:r>
            <a:r>
              <a:rPr sz="2400" spc="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водорода;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улице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в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транспорте </a:t>
            </a:r>
            <a:r>
              <a:rPr sz="2400" spc="10" dirty="0">
                <a:solidFill>
                  <a:srgbClr val="001F5F"/>
                </a:solidFill>
                <a:latin typeface="Times New Roman"/>
                <a:cs typeface="Times New Roman"/>
              </a:rPr>
              <a:t>носить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перчатки, марлевую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повязку;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прикасаться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перчатками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немытыми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руками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к </a:t>
            </a:r>
            <a:r>
              <a:rPr sz="2400" spc="-50" dirty="0">
                <a:solidFill>
                  <a:srgbClr val="001F5F"/>
                </a:solidFill>
                <a:latin typeface="Times New Roman"/>
                <a:cs typeface="Times New Roman"/>
              </a:rPr>
              <a:t>лицу,</a:t>
            </a:r>
            <a:r>
              <a:rPr sz="24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глазам;</a:t>
            </a:r>
            <a:endParaRPr sz="2400">
              <a:latin typeface="Times New Roman"/>
              <a:cs typeface="Times New Roman"/>
            </a:endParaRPr>
          </a:p>
          <a:p>
            <a:pPr marL="299085" marR="14033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Избегать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прямых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контактов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людьми,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у </a:t>
            </a:r>
            <a:r>
              <a:rPr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которых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имеются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признаки 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заболевания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(частое чихание,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кашель, слезотечение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-40" dirty="0">
                <a:solidFill>
                  <a:srgbClr val="001F5F"/>
                </a:solidFill>
                <a:latin typeface="Times New Roman"/>
                <a:cs typeface="Times New Roman"/>
              </a:rPr>
              <a:t>т.д.)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sz="2400" spc="1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</a:t>
            </a:r>
            <a:endParaRPr sz="24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здороваться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ними за </a:t>
            </a:r>
            <a:r>
              <a:rPr sz="2400" spc="-60" dirty="0">
                <a:solidFill>
                  <a:srgbClr val="001F5F"/>
                </a:solidFill>
                <a:latin typeface="Times New Roman"/>
                <a:cs typeface="Times New Roman"/>
              </a:rPr>
              <a:t>руку,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целоваться,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пить из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общей</a:t>
            </a:r>
            <a:r>
              <a:rPr sz="2400" spc="11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посуды;</a:t>
            </a:r>
            <a:endParaRPr sz="2400">
              <a:latin typeface="Times New Roman"/>
              <a:cs typeface="Times New Roman"/>
            </a:endParaRPr>
          </a:p>
          <a:p>
            <a:pPr marL="299085" marR="74485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Стараться придерживаться здорового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питания, увеличив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прием  витаминов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С, Е и</a:t>
            </a:r>
            <a:r>
              <a:rPr sz="24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антиоксидантов;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Заниматься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физкультурой,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иметь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полноценный</a:t>
            </a:r>
            <a:r>
              <a:rPr sz="240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сон;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пить сырую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воду;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овощи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фрукты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обливать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кипятком;</a:t>
            </a:r>
            <a:endParaRPr sz="24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2400" spc="-35" dirty="0">
                <a:solidFill>
                  <a:srgbClr val="001F5F"/>
                </a:solidFill>
                <a:latin typeface="Times New Roman"/>
                <a:cs typeface="Times New Roman"/>
              </a:rPr>
              <a:t>уходе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больными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членами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семьи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пользоваться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респиратором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защитными кремами (руки, губы,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ноздри);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Избегайте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рукопожатий, </a:t>
            </a:r>
            <a:r>
              <a:rPr sz="2400" spc="-15" dirty="0">
                <a:solidFill>
                  <a:srgbClr val="001F5F"/>
                </a:solidFill>
                <a:latin typeface="Times New Roman"/>
                <a:cs typeface="Times New Roman"/>
              </a:rPr>
              <a:t>объятий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поцелуев при</a:t>
            </a:r>
            <a:r>
              <a:rPr sz="2400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встречах;</a:t>
            </a:r>
            <a:endParaRPr sz="2400">
              <a:latin typeface="Times New Roman"/>
              <a:cs typeface="Times New Roman"/>
            </a:endParaRPr>
          </a:p>
          <a:p>
            <a:pPr marL="299085" marR="13843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малейших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признаках заболевания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надеть респиратор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(чтобы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 заразить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близких), </a:t>
            </a:r>
            <a:r>
              <a:rPr sz="2400" spc="-20" dirty="0">
                <a:solidFill>
                  <a:srgbClr val="001F5F"/>
                </a:solidFill>
                <a:latin typeface="Times New Roman"/>
                <a:cs typeface="Times New Roman"/>
              </a:rPr>
              <a:t>вызвать </a:t>
            </a:r>
            <a:r>
              <a:rPr sz="2400" spc="-25" dirty="0">
                <a:solidFill>
                  <a:srgbClr val="001F5F"/>
                </a:solidFill>
                <a:latin typeface="Times New Roman"/>
                <a:cs typeface="Times New Roman"/>
              </a:rPr>
              <a:t>врача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и сообщить</a:t>
            </a:r>
            <a:r>
              <a:rPr sz="2400" spc="1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родителям.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09404" y="1627632"/>
            <a:ext cx="2237231" cy="3895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890092"/>
            <a:ext cx="12033885" cy="113538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770"/>
              </a:spcBef>
            </a:pP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сегодня,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это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постоянно развивающийся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«мега-инструмент», </a:t>
            </a:r>
            <a:r>
              <a:rPr sz="2800" spc="-35" dirty="0">
                <a:solidFill>
                  <a:srgbClr val="001F5F"/>
                </a:solidFill>
                <a:latin typeface="Times New Roman"/>
                <a:cs typeface="Times New Roman"/>
              </a:rPr>
              <a:t>который 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не </a:t>
            </a:r>
            <a:r>
              <a:rPr sz="2800" spc="-40" dirty="0">
                <a:solidFill>
                  <a:srgbClr val="001F5F"/>
                </a:solidFill>
                <a:latin typeface="Times New Roman"/>
                <a:cs typeface="Times New Roman"/>
              </a:rPr>
              <a:t>только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содержит</a:t>
            </a:r>
            <a:r>
              <a:rPr sz="2800" spc="6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множество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разнообразной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информации,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но также  предоставляет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возможность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учиться,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работать,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развлекаться,</a:t>
            </a:r>
            <a:r>
              <a:rPr sz="28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общаться.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4854066"/>
            <a:ext cx="12036425" cy="14732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 algn="just">
              <a:lnSpc>
                <a:spcPct val="79800"/>
              </a:lnSpc>
              <a:spcBef>
                <a:spcPts val="775"/>
              </a:spcBef>
            </a:pP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период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самоизоляции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 </a:t>
            </a:r>
            <a:r>
              <a:rPr sz="2800" dirty="0">
                <a:solidFill>
                  <a:srgbClr val="001F5F"/>
                </a:solidFill>
                <a:latin typeface="Times New Roman"/>
                <a:cs typeface="Times New Roman"/>
              </a:rPr>
              <a:t>становиться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одним </a:t>
            </a:r>
            <a:r>
              <a:rPr sz="2800" spc="5" dirty="0">
                <a:solidFill>
                  <a:srgbClr val="001F5F"/>
                </a:solidFill>
                <a:latin typeface="Times New Roman"/>
                <a:cs typeface="Times New Roman"/>
              </a:rPr>
              <a:t>из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самых </a:t>
            </a:r>
            <a:r>
              <a:rPr sz="2800" spc="5" dirty="0">
                <a:solidFill>
                  <a:srgbClr val="001F5F"/>
                </a:solidFill>
                <a:latin typeface="Times New Roman"/>
                <a:cs typeface="Times New Roman"/>
              </a:rPr>
              <a:t>основных  </a:t>
            </a:r>
            <a:r>
              <a:rPr sz="2800" spc="-30" dirty="0">
                <a:solidFill>
                  <a:srgbClr val="001F5F"/>
                </a:solidFill>
                <a:latin typeface="Times New Roman"/>
                <a:cs typeface="Times New Roman"/>
              </a:rPr>
              <a:t>источников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общения,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обучения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информирования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граждан. </a:t>
            </a:r>
            <a:r>
              <a:rPr sz="2800" spc="-65" dirty="0">
                <a:solidFill>
                  <a:srgbClr val="001F5F"/>
                </a:solidFill>
                <a:latin typeface="Times New Roman"/>
                <a:cs typeface="Times New Roman"/>
              </a:rPr>
              <a:t>Будьте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бдительны 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общении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800" spc="5" dirty="0">
                <a:solidFill>
                  <a:srgbClr val="001F5F"/>
                </a:solidFill>
                <a:latin typeface="Times New Roman"/>
                <a:cs typeface="Times New Roman"/>
              </a:rPr>
              <a:t>сети </a:t>
            </a:r>
            <a:r>
              <a:rPr sz="2800" spc="-30" dirty="0">
                <a:solidFill>
                  <a:srgbClr val="001F5F"/>
                </a:solidFill>
                <a:latin typeface="Times New Roman"/>
                <a:cs typeface="Times New Roman"/>
              </a:rPr>
              <a:t>интернет. Так </a:t>
            </a:r>
            <a:r>
              <a:rPr sz="2800" spc="-20" dirty="0">
                <a:solidFill>
                  <a:srgbClr val="001F5F"/>
                </a:solidFill>
                <a:latin typeface="Times New Roman"/>
                <a:cs typeface="Times New Roman"/>
              </a:rPr>
              <a:t>как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800" spc="-25" dirty="0">
                <a:solidFill>
                  <a:srgbClr val="001F5F"/>
                </a:solidFill>
                <a:latin typeface="Times New Roman"/>
                <a:cs typeface="Times New Roman"/>
              </a:rPr>
              <a:t>этот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период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повышается </a:t>
            </a:r>
            <a:r>
              <a:rPr sz="2800" dirty="0">
                <a:solidFill>
                  <a:srgbClr val="001F5F"/>
                </a:solidFill>
                <a:latin typeface="Times New Roman"/>
                <a:cs typeface="Times New Roman"/>
              </a:rPr>
              <a:t>активность  </a:t>
            </a:r>
            <a:r>
              <a:rPr sz="28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преступников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2800" spc="-10" dirty="0">
                <a:solidFill>
                  <a:srgbClr val="001F5F"/>
                </a:solidFill>
                <a:latin typeface="Times New Roman"/>
                <a:cs typeface="Times New Roman"/>
              </a:rPr>
              <a:t>увеличивается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число </a:t>
            </a:r>
            <a:r>
              <a:rPr sz="2800" dirty="0">
                <a:solidFill>
                  <a:srgbClr val="001F5F"/>
                </a:solidFill>
                <a:latin typeface="Times New Roman"/>
                <a:cs typeface="Times New Roman"/>
              </a:rPr>
              <a:t>мошеннических</a:t>
            </a:r>
            <a:r>
              <a:rPr sz="2800" spc="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Times New Roman"/>
                <a:cs typeface="Times New Roman"/>
              </a:rPr>
              <a:t>действий.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4960" y="2334767"/>
            <a:ext cx="9200386" cy="2391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1222"/>
            <a:ext cx="12167616" cy="817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03091" y="161544"/>
            <a:ext cx="5625084" cy="1011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75126" y="279857"/>
            <a:ext cx="48209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Интернет</a:t>
            </a:r>
            <a:r>
              <a:rPr spc="-45" dirty="0"/>
              <a:t> </a:t>
            </a:r>
            <a:r>
              <a:rPr spc="-10" dirty="0"/>
              <a:t>безопасность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2353</Words>
  <Application>Microsoft Office PowerPoint</Application>
  <PresentationFormat>Произвольный</PresentationFormat>
  <Paragraphs>283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Calibri</vt:lpstr>
      <vt:lpstr>Wingdings</vt:lpstr>
      <vt:lpstr>Office Theme</vt:lpstr>
      <vt:lpstr>Городской экспертно-консультативный  совет родительской общественности  при Департаменте образования и науки  города Москвы Комиссия по профилактике негативных проявлений  среди обучающихся</vt:lpstr>
      <vt:lpstr>Уважаемые родители!</vt:lpstr>
      <vt:lpstr>Уважаемые родители!</vt:lpstr>
      <vt:lpstr>Уважаемые родители!</vt:lpstr>
      <vt:lpstr>Правила безопасного поведения детей и  подростков в период самоизоляции</vt:lpstr>
      <vt:lpstr>Правила личной безопасности в период самоизоляции</vt:lpstr>
      <vt:lpstr>Правила личной безопасности в период самоизоляции</vt:lpstr>
      <vt:lpstr>Слайд 8</vt:lpstr>
      <vt:lpstr>Интернет безопасность</vt:lpstr>
      <vt:lpstr>Сетевое хулиганство</vt:lpstr>
      <vt:lpstr>Методы борьбы с сетевыми хулиганами</vt:lpstr>
      <vt:lpstr>Интернет безопасность</vt:lpstr>
      <vt:lpstr>Интернет безопасность</vt:lpstr>
      <vt:lpstr>Правила электробезопасности</vt:lpstr>
      <vt:lpstr>Пожарная безопасность</vt:lpstr>
      <vt:lpstr>Обнаружив пожар, что необходимо делать</vt:lpstr>
      <vt:lpstr>Незнакомец за дверью</vt:lpstr>
      <vt:lpstr>Как вести себя с незнакомым человеком на улице</vt:lpstr>
      <vt:lpstr>Дорожная безопасность</vt:lpstr>
      <vt:lpstr>Дорожная безопасность</vt:lpstr>
      <vt:lpstr>Профилактика респираторных заболеваний</vt:lpstr>
      <vt:lpstr>Телефоны экстренных служб</vt:lpstr>
      <vt:lpstr>Слайд 23</vt:lpstr>
      <vt:lpstr>Горячая линия Дети России Онлайн 8 800 25 000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c400</cp:lastModifiedBy>
  <cp:revision>1</cp:revision>
  <dcterms:created xsi:type="dcterms:W3CDTF">2020-03-23T12:53:11Z</dcterms:created>
  <dcterms:modified xsi:type="dcterms:W3CDTF">2020-04-17T04:50:26Z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2020-03-23T00:00:00Z</vt:filetime>
  </property>
</Properties>
</file>